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media/image28.png" ContentType="image/png"/>
  <Override PartName="/ppt/media/image100.png" ContentType="image/png"/>
  <Override PartName="/ppt/media/image1.jpeg" ContentType="image/jpeg"/>
  <Override PartName="/ppt/media/image58.png" ContentType="image/png"/>
  <Override PartName="/ppt/media/image2.png" ContentType="image/png"/>
  <Override PartName="/ppt/media/image4.jpeg" ContentType="image/jpeg"/>
  <Override PartName="/ppt/media/image48.png" ContentType="image/png"/>
  <Override PartName="/ppt/media/image3.jpeg" ContentType="image/jpeg"/>
  <Override PartName="/ppt/media/image5.jpeg" ContentType="image/jpeg"/>
  <Override PartName="/ppt/media/image11.png" ContentType="image/png"/>
  <Override PartName="/ppt/media/image72.png" ContentType="image/png"/>
  <Override PartName="/ppt/media/image6.png" ContentType="image/png"/>
  <Override PartName="/ppt/media/image7.jpeg" ContentType="image/jpeg"/>
  <Override PartName="/ppt/media/image31.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76.png" ContentType="image/png"/>
  <Override PartName="/ppt/media/image12.jpeg" ContentType="image/jpe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1.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57.png" ContentType="image/png"/>
  <Override PartName="/ppt/media/image59.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0.png" ContentType="image/png"/>
  <Override PartName="/ppt/media/image71.png" ContentType="image/png"/>
  <Override PartName="/ppt/media/image73.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DE84E95-5B12-4D6D-AFFD-66BA22E222AF}"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08A6041-C5C5-4521-8F19-3186BEE2E3A9}"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A7BAA9D4-75F1-4A9E-AF90-39749E86D065}"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4AA39EA9-99C4-4C0B-B918-55CE3E57FCA5}"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FAA9FCA-2646-4741-9AEB-E04B88B5FF41}"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BFE1F8B-4DFD-4B9B-A304-34CF5B82E718}"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1C877F3-5281-4171-A797-DAF8C9509FF7}"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B0FFADE-ECC2-47FB-BEF6-684739E8DA8E}"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A9A0C5E-D60C-46BD-910F-5A503AC6F133}"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EA8CF18-A3CF-4050-BA44-4DAF7E0D3E9B}"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5884689-9605-4C4D-8EC2-4BEEF1275A49}"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FB7BB9A-6F04-4230-B9AC-AE5D818DF956}"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ftr" idx="1"/>
          </p:nvPr>
        </p:nvSpPr>
        <p:spPr>
          <a:xfrm>
            <a:off x="3447360" y="5165280"/>
            <a:ext cx="3194640" cy="390240"/>
          </a:xfrm>
          <a:prstGeom prst="rect">
            <a:avLst/>
          </a:prstGeom>
          <a:noFill/>
          <a:ln w="0">
            <a:noFill/>
          </a:ln>
        </p:spPr>
        <p:txBody>
          <a:bodyPr lIns="0" rIns="0" tIns="0" bIns="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1" name="PlaceHolder 2"/>
          <p:cNvSpPr>
            <a:spLocks noGrp="1"/>
          </p:cNvSpPr>
          <p:nvPr>
            <p:ph type="sldNum" idx="2"/>
          </p:nvPr>
        </p:nvSpPr>
        <p:spPr>
          <a:xfrm>
            <a:off x="7227360" y="5165280"/>
            <a:ext cx="2347920" cy="390240"/>
          </a:xfrm>
          <a:prstGeom prst="rect">
            <a:avLst/>
          </a:prstGeom>
          <a:noFill/>
          <a:ln w="0">
            <a:noFill/>
          </a:ln>
        </p:spPr>
        <p:txBody>
          <a:bodyPr lIns="0" rIns="0" tIns="0" bIns="0" anchor="t">
            <a:noAutofit/>
          </a:bodyPr>
          <a:lstStyle>
            <a:lvl1pPr indent="0" algn="r">
              <a:lnSpc>
                <a:spcPct val="100000"/>
              </a:lnSpc>
              <a:buNone/>
              <a:tabLst>
                <a:tab algn="l" pos="0"/>
              </a:tabLst>
              <a:defRPr b="0" lang="en-IN" sz="1400" spc="-1" strike="noStrike">
                <a:solidFill>
                  <a:srgbClr val="000000"/>
                </a:solidFill>
                <a:latin typeface="Times New Roman"/>
              </a:defRPr>
            </a:lvl1pPr>
          </a:lstStyle>
          <a:p>
            <a:pPr indent="0" algn="r">
              <a:lnSpc>
                <a:spcPct val="100000"/>
              </a:lnSpc>
              <a:buNone/>
              <a:tabLst>
                <a:tab algn="l" pos="0"/>
              </a:tabLst>
            </a:pPr>
            <a:fld id="{F7CE2B5B-9A6C-4DCA-A2EE-BA72ECC8BDC3}" type="slidenum">
              <a:rPr b="0" lang="en-IN" sz="1400" spc="-1" strike="noStrike">
                <a:solidFill>
                  <a:srgbClr val="000000"/>
                </a:solidFill>
                <a:latin typeface="Times New Roman"/>
              </a:rPr>
              <a:t>&lt;number&gt;</a:t>
            </a:fld>
            <a:endParaRPr b="0" lang="en-IN" sz="1400" spc="-1" strike="noStrike">
              <a:solidFill>
                <a:srgbClr val="000000"/>
              </a:solidFill>
              <a:latin typeface="Times New Roman"/>
            </a:endParaRPr>
          </a:p>
        </p:txBody>
      </p:sp>
      <p:sp>
        <p:nvSpPr>
          <p:cNvPr id="2" name="PlaceHolder 3"/>
          <p:cNvSpPr>
            <a:spLocks noGrp="1"/>
          </p:cNvSpPr>
          <p:nvPr>
            <p:ph type="dt" idx="3"/>
          </p:nvPr>
        </p:nvSpPr>
        <p:spPr>
          <a:xfrm>
            <a:off x="504000" y="5165280"/>
            <a:ext cx="2347920" cy="390240"/>
          </a:xfrm>
          <a:prstGeom prst="rect">
            <a:avLst/>
          </a:prstGeom>
          <a:noFill/>
          <a:ln w="0">
            <a:noFill/>
          </a:ln>
        </p:spPr>
        <p:txBody>
          <a:bodyPr lIns="0" rIns="0" tIns="0" bIns="0" anchor="t">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jpe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86.png"/><Relationship Id="rId5" Type="http://schemas.openxmlformats.org/officeDocument/2006/relationships/image" Target="../media/image84.png"/><Relationship Id="rId6"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3.jpeg"/><Relationship Id="rId3" Type="http://schemas.openxmlformats.org/officeDocument/2006/relationships/image" Target="../media/image5.jpeg"/><Relationship Id="rId4"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84.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84.png"/><Relationship Id="rId5" Type="http://schemas.openxmlformats.org/officeDocument/2006/relationships/image" Target="../media/image89.png"/><Relationship Id="rId6"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84.png"/><Relationship Id="rId5" Type="http://schemas.openxmlformats.org/officeDocument/2006/relationships/image" Target="../media/image90.png"/><Relationship Id="rId6"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84.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84.png"/><Relationship Id="rId5" Type="http://schemas.openxmlformats.org/officeDocument/2006/relationships/image" Target="../media/image93.png"/><Relationship Id="rId6"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84.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84.png"/><Relationship Id="rId5" Type="http://schemas.openxmlformats.org/officeDocument/2006/relationships/image" Target="../media/image96.png"/><Relationship Id="rId6"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84.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3.jpeg"/><Relationship Id="rId3" Type="http://schemas.openxmlformats.org/officeDocument/2006/relationships/image" Target="../media/image101.pn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7.jpeg"/><Relationship Id="rId5" Type="http://schemas.openxmlformats.org/officeDocument/2006/relationships/image" Target="../media/image6.png"/><Relationship Id="rId6"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12.jpeg"/><Relationship Id="rId6" Type="http://schemas.openxmlformats.org/officeDocument/2006/relationships/image" Target="../media/image13.png"/><Relationship Id="rId7"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jpe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 descr=""/>
          <p:cNvPicPr/>
          <p:nvPr/>
        </p:nvPicPr>
        <p:blipFill>
          <a:blip r:embed="rId1"/>
          <a:srcRect l="0" t="0" r="0" b="25681"/>
          <a:stretch/>
        </p:blipFill>
        <p:spPr>
          <a:xfrm>
            <a:off x="402840" y="0"/>
            <a:ext cx="9713160" cy="5706720"/>
          </a:xfrm>
          <a:prstGeom prst="rect">
            <a:avLst/>
          </a:prstGeom>
          <a:ln w="0">
            <a:noFill/>
          </a:ln>
        </p:spPr>
      </p:pic>
      <p:pic>
        <p:nvPicPr>
          <p:cNvPr id="42" name="" descr=""/>
          <p:cNvPicPr/>
          <p:nvPr/>
        </p:nvPicPr>
        <p:blipFill>
          <a:blip r:embed="rId2"/>
          <a:stretch/>
        </p:blipFill>
        <p:spPr>
          <a:xfrm>
            <a:off x="-11520" y="0"/>
            <a:ext cx="5669280" cy="5706000"/>
          </a:xfrm>
          <a:prstGeom prst="rect">
            <a:avLst/>
          </a:prstGeom>
          <a:ln w="0">
            <a:noFill/>
          </a:ln>
        </p:spPr>
      </p:pic>
      <p:sp>
        <p:nvSpPr>
          <p:cNvPr id="43" name=""/>
          <p:cNvSpPr/>
          <p:nvPr/>
        </p:nvSpPr>
        <p:spPr>
          <a:xfrm>
            <a:off x="5760000" y="2295360"/>
            <a:ext cx="4139640" cy="912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IN" sz="1200" spc="-1" strike="noStrike">
                <a:solidFill>
                  <a:srgbClr val="fefefe"/>
                </a:solidFill>
                <a:latin typeface="Arial Black"/>
              </a:rPr>
              <a:t>Flip Robo Technologies</a:t>
            </a:r>
            <a:endParaRPr b="0" lang="en-IN" sz="1200" spc="-1" strike="noStrike">
              <a:solidFill>
                <a:srgbClr val="000000"/>
              </a:solidFill>
              <a:latin typeface="Arial"/>
            </a:endParaRPr>
          </a:p>
          <a:p>
            <a:pPr algn="ctr">
              <a:lnSpc>
                <a:spcPct val="100000"/>
              </a:lnSpc>
            </a:pPr>
            <a:r>
              <a:rPr b="0" lang="en-IN" sz="2200" spc="-1" strike="noStrike">
                <a:solidFill>
                  <a:srgbClr val="fefefe"/>
                </a:solidFill>
                <a:latin typeface="Arial Black"/>
              </a:rPr>
              <a:t>Customer Retention</a:t>
            </a:r>
            <a:r>
              <a:rPr b="0" lang="en-IN" sz="1800" spc="-1" strike="noStrike">
                <a:solidFill>
                  <a:srgbClr val="fefefe"/>
                </a:solidFill>
                <a:latin typeface="Arial Black"/>
              </a:rPr>
              <a:t> </a:t>
            </a:r>
            <a:endParaRPr b="0" lang="en-IN" sz="1800" spc="-1" strike="noStrike">
              <a:solidFill>
                <a:srgbClr val="000000"/>
              </a:solidFill>
              <a:latin typeface="Arial"/>
            </a:endParaRPr>
          </a:p>
          <a:p>
            <a:pPr algn="ctr">
              <a:lnSpc>
                <a:spcPct val="100000"/>
              </a:lnSpc>
            </a:pPr>
            <a:r>
              <a:rPr b="0" lang="en-IN" sz="1200" spc="-1" strike="noStrike">
                <a:solidFill>
                  <a:srgbClr val="fefefe"/>
                </a:solidFill>
                <a:latin typeface="Arial Black"/>
              </a:rPr>
              <a:t>Project Presentation</a:t>
            </a:r>
            <a:endParaRPr b="0" lang="en-IN" sz="1200" spc="-1" strike="noStrike">
              <a:solidFill>
                <a:srgbClr val="000000"/>
              </a:solidFill>
              <a:latin typeface="Arial"/>
            </a:endParaRPr>
          </a:p>
        </p:txBody>
      </p:sp>
      <p:sp>
        <p:nvSpPr>
          <p:cNvPr id="44" name=""/>
          <p:cNvSpPr/>
          <p:nvPr/>
        </p:nvSpPr>
        <p:spPr>
          <a:xfrm>
            <a:off x="7380000" y="5060160"/>
            <a:ext cx="2699640" cy="519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IN" sz="1200" spc="-1" strike="noStrike">
                <a:solidFill>
                  <a:srgbClr val="fefefe"/>
                </a:solidFill>
                <a:latin typeface="Arial Black"/>
              </a:rPr>
              <a:t>Presented by </a:t>
            </a:r>
            <a:endParaRPr b="0" lang="en-IN" sz="1200" spc="-1" strike="noStrike">
              <a:solidFill>
                <a:srgbClr val="000000"/>
              </a:solidFill>
              <a:latin typeface="Arial"/>
            </a:endParaRPr>
          </a:p>
          <a:p>
            <a:pPr algn="ctr">
              <a:lnSpc>
                <a:spcPct val="100000"/>
              </a:lnSpc>
            </a:pPr>
            <a:r>
              <a:rPr b="0" lang="en-IN" sz="1200" spc="-1" strike="noStrike">
                <a:solidFill>
                  <a:srgbClr val="fefefe"/>
                </a:solidFill>
                <a:latin typeface="Arial Black"/>
              </a:rPr>
              <a:t>Naveen Kumar Ranganathan</a:t>
            </a:r>
            <a:endParaRPr b="0" lang="en-IN" sz="1200" spc="-1" strike="noStrike">
              <a:solidFill>
                <a:srgbClr val="000000"/>
              </a:solidFill>
              <a:latin typeface="Arial"/>
            </a:endParaRPr>
          </a:p>
        </p:txBody>
      </p:sp>
      <p:pic>
        <p:nvPicPr>
          <p:cNvPr id="45" name="" descr=""/>
          <p:cNvPicPr/>
          <p:nvPr/>
        </p:nvPicPr>
        <p:blipFill>
          <a:blip r:embed="rId3"/>
          <a:srcRect l="0" t="35436" r="11812" b="29105"/>
          <a:stretch/>
        </p:blipFill>
        <p:spPr>
          <a:xfrm>
            <a:off x="8736840" y="360"/>
            <a:ext cx="1342800" cy="5392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00" name="" descr=""/>
          <p:cNvPicPr/>
          <p:nvPr/>
        </p:nvPicPr>
        <p:blipFill>
          <a:blip r:embed="rId1"/>
          <a:srcRect l="0" t="0" r="0" b="25681"/>
          <a:stretch/>
        </p:blipFill>
        <p:spPr>
          <a:xfrm>
            <a:off x="-11520" y="0"/>
            <a:ext cx="10091160" cy="539280"/>
          </a:xfrm>
          <a:prstGeom prst="rect">
            <a:avLst/>
          </a:prstGeom>
          <a:ln w="0">
            <a:noFill/>
          </a:ln>
        </p:spPr>
      </p:pic>
      <p:pic>
        <p:nvPicPr>
          <p:cNvPr id="101" name="" descr=""/>
          <p:cNvPicPr/>
          <p:nvPr/>
        </p:nvPicPr>
        <p:blipFill>
          <a:blip r:embed="rId2"/>
          <a:srcRect l="0" t="0" r="0" b="25681"/>
          <a:stretch/>
        </p:blipFill>
        <p:spPr>
          <a:xfrm>
            <a:off x="-11520" y="360"/>
            <a:ext cx="10091160" cy="539280"/>
          </a:xfrm>
          <a:prstGeom prst="rect">
            <a:avLst/>
          </a:prstGeom>
          <a:ln w="0">
            <a:noFill/>
          </a:ln>
        </p:spPr>
      </p:pic>
      <p:pic>
        <p:nvPicPr>
          <p:cNvPr id="102" name="" descr=""/>
          <p:cNvPicPr/>
          <p:nvPr/>
        </p:nvPicPr>
        <p:blipFill>
          <a:blip r:embed="rId3"/>
          <a:srcRect l="0" t="35436" r="11812" b="29105"/>
          <a:stretch/>
        </p:blipFill>
        <p:spPr>
          <a:xfrm>
            <a:off x="8736840" y="360"/>
            <a:ext cx="1342800" cy="539280"/>
          </a:xfrm>
          <a:prstGeom prst="rect">
            <a:avLst/>
          </a:prstGeom>
          <a:ln w="0">
            <a:noFill/>
          </a:ln>
        </p:spPr>
      </p:pic>
      <p:pic>
        <p:nvPicPr>
          <p:cNvPr id="103" name="" descr=""/>
          <p:cNvPicPr/>
          <p:nvPr/>
        </p:nvPicPr>
        <p:blipFill>
          <a:blip r:embed="rId4"/>
          <a:stretch/>
        </p:blipFill>
        <p:spPr>
          <a:xfrm>
            <a:off x="26280" y="2160"/>
            <a:ext cx="693360" cy="569520"/>
          </a:xfrm>
          <a:prstGeom prst="rect">
            <a:avLst/>
          </a:prstGeom>
          <a:ln w="0">
            <a:noFill/>
          </a:ln>
        </p:spPr>
      </p:pic>
      <p:sp>
        <p:nvSpPr>
          <p:cNvPr id="104"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105" name="" descr=""/>
          <p:cNvPicPr/>
          <p:nvPr/>
        </p:nvPicPr>
        <p:blipFill>
          <a:blip r:embed="rId5"/>
          <a:stretch/>
        </p:blipFill>
        <p:spPr>
          <a:xfrm>
            <a:off x="2448000" y="900000"/>
            <a:ext cx="3671640" cy="2159640"/>
          </a:xfrm>
          <a:prstGeom prst="rect">
            <a:avLst/>
          </a:prstGeom>
          <a:ln w="0">
            <a:solidFill>
              <a:srgbClr val="3465a4"/>
            </a:solidFill>
          </a:ln>
        </p:spPr>
      </p:pic>
      <p:pic>
        <p:nvPicPr>
          <p:cNvPr id="106" name="" descr=""/>
          <p:cNvPicPr/>
          <p:nvPr/>
        </p:nvPicPr>
        <p:blipFill>
          <a:blip r:embed="rId6"/>
          <a:stretch/>
        </p:blipFill>
        <p:spPr>
          <a:xfrm>
            <a:off x="6264000" y="903240"/>
            <a:ext cx="3599640" cy="2156400"/>
          </a:xfrm>
          <a:prstGeom prst="rect">
            <a:avLst/>
          </a:prstGeom>
          <a:ln w="0">
            <a:solidFill>
              <a:srgbClr val="3465a4"/>
            </a:solidFill>
          </a:ln>
        </p:spPr>
      </p:pic>
      <p:pic>
        <p:nvPicPr>
          <p:cNvPr id="107" name="" descr=""/>
          <p:cNvPicPr/>
          <p:nvPr/>
        </p:nvPicPr>
        <p:blipFill>
          <a:blip r:embed="rId7"/>
          <a:stretch/>
        </p:blipFill>
        <p:spPr>
          <a:xfrm>
            <a:off x="2459160" y="3299760"/>
            <a:ext cx="3660480" cy="1919880"/>
          </a:xfrm>
          <a:prstGeom prst="rect">
            <a:avLst/>
          </a:prstGeom>
          <a:ln w="0">
            <a:solidFill>
              <a:srgbClr val="3465a4"/>
            </a:solidFill>
          </a:ln>
        </p:spPr>
      </p:pic>
      <p:pic>
        <p:nvPicPr>
          <p:cNvPr id="108" name="" descr=""/>
          <p:cNvPicPr/>
          <p:nvPr/>
        </p:nvPicPr>
        <p:blipFill>
          <a:blip r:embed="rId8"/>
          <a:stretch/>
        </p:blipFill>
        <p:spPr>
          <a:xfrm>
            <a:off x="6264000" y="3291840"/>
            <a:ext cx="3599640" cy="19278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09" name="" descr=""/>
          <p:cNvPicPr/>
          <p:nvPr/>
        </p:nvPicPr>
        <p:blipFill>
          <a:blip r:embed="rId1"/>
          <a:srcRect l="0" t="0" r="0" b="25681"/>
          <a:stretch/>
        </p:blipFill>
        <p:spPr>
          <a:xfrm>
            <a:off x="-11520" y="0"/>
            <a:ext cx="10091160" cy="539280"/>
          </a:xfrm>
          <a:prstGeom prst="rect">
            <a:avLst/>
          </a:prstGeom>
          <a:ln w="0">
            <a:noFill/>
          </a:ln>
        </p:spPr>
      </p:pic>
      <p:pic>
        <p:nvPicPr>
          <p:cNvPr id="110" name="" descr=""/>
          <p:cNvPicPr/>
          <p:nvPr/>
        </p:nvPicPr>
        <p:blipFill>
          <a:blip r:embed="rId2"/>
          <a:srcRect l="0" t="0" r="0" b="25681"/>
          <a:stretch/>
        </p:blipFill>
        <p:spPr>
          <a:xfrm>
            <a:off x="-11520" y="360"/>
            <a:ext cx="10091160" cy="539280"/>
          </a:xfrm>
          <a:prstGeom prst="rect">
            <a:avLst/>
          </a:prstGeom>
          <a:ln w="0">
            <a:noFill/>
          </a:ln>
        </p:spPr>
      </p:pic>
      <p:pic>
        <p:nvPicPr>
          <p:cNvPr id="111" name="" descr=""/>
          <p:cNvPicPr/>
          <p:nvPr/>
        </p:nvPicPr>
        <p:blipFill>
          <a:blip r:embed="rId3"/>
          <a:srcRect l="0" t="35436" r="11812" b="29105"/>
          <a:stretch/>
        </p:blipFill>
        <p:spPr>
          <a:xfrm>
            <a:off x="8736840" y="360"/>
            <a:ext cx="1342800" cy="539280"/>
          </a:xfrm>
          <a:prstGeom prst="rect">
            <a:avLst/>
          </a:prstGeom>
          <a:ln w="0">
            <a:noFill/>
          </a:ln>
        </p:spPr>
      </p:pic>
      <p:pic>
        <p:nvPicPr>
          <p:cNvPr id="112" name="" descr=""/>
          <p:cNvPicPr/>
          <p:nvPr/>
        </p:nvPicPr>
        <p:blipFill>
          <a:blip r:embed="rId4"/>
          <a:stretch/>
        </p:blipFill>
        <p:spPr>
          <a:xfrm>
            <a:off x="26280" y="2160"/>
            <a:ext cx="693360" cy="569520"/>
          </a:xfrm>
          <a:prstGeom prst="rect">
            <a:avLst/>
          </a:prstGeom>
          <a:ln w="0">
            <a:noFill/>
          </a:ln>
        </p:spPr>
      </p:pic>
      <p:sp>
        <p:nvSpPr>
          <p:cNvPr id="113"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114" name="" descr=""/>
          <p:cNvPicPr/>
          <p:nvPr/>
        </p:nvPicPr>
        <p:blipFill>
          <a:blip r:embed="rId5"/>
          <a:stretch/>
        </p:blipFill>
        <p:spPr>
          <a:xfrm rot="21584400">
            <a:off x="2390040" y="907920"/>
            <a:ext cx="3808440" cy="1962360"/>
          </a:xfrm>
          <a:prstGeom prst="rect">
            <a:avLst/>
          </a:prstGeom>
          <a:ln w="0">
            <a:solidFill>
              <a:srgbClr val="3465a4"/>
            </a:solidFill>
          </a:ln>
        </p:spPr>
      </p:pic>
      <p:pic>
        <p:nvPicPr>
          <p:cNvPr id="115" name="" descr=""/>
          <p:cNvPicPr/>
          <p:nvPr/>
        </p:nvPicPr>
        <p:blipFill>
          <a:blip r:embed="rId6"/>
          <a:stretch/>
        </p:blipFill>
        <p:spPr>
          <a:xfrm>
            <a:off x="6382800" y="900000"/>
            <a:ext cx="3480840" cy="1979640"/>
          </a:xfrm>
          <a:prstGeom prst="rect">
            <a:avLst/>
          </a:prstGeom>
          <a:ln w="0">
            <a:solidFill>
              <a:srgbClr val="3465a4"/>
            </a:solidFill>
          </a:ln>
        </p:spPr>
      </p:pic>
      <p:pic>
        <p:nvPicPr>
          <p:cNvPr id="116" name="" descr=""/>
          <p:cNvPicPr/>
          <p:nvPr/>
        </p:nvPicPr>
        <p:blipFill>
          <a:blip r:embed="rId7"/>
          <a:stretch/>
        </p:blipFill>
        <p:spPr>
          <a:xfrm rot="6600">
            <a:off x="2445480" y="3243600"/>
            <a:ext cx="3779640" cy="1906920"/>
          </a:xfrm>
          <a:prstGeom prst="rect">
            <a:avLst/>
          </a:prstGeom>
          <a:ln w="0">
            <a:solidFill>
              <a:srgbClr val="3465a4"/>
            </a:solidFill>
          </a:ln>
        </p:spPr>
      </p:pic>
      <p:pic>
        <p:nvPicPr>
          <p:cNvPr id="117" name="" descr=""/>
          <p:cNvPicPr/>
          <p:nvPr/>
        </p:nvPicPr>
        <p:blipFill>
          <a:blip r:embed="rId8"/>
          <a:stretch/>
        </p:blipFill>
        <p:spPr>
          <a:xfrm>
            <a:off x="6307920" y="3240000"/>
            <a:ext cx="3591720" cy="194364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18" name="" descr=""/>
          <p:cNvPicPr/>
          <p:nvPr/>
        </p:nvPicPr>
        <p:blipFill>
          <a:blip r:embed="rId1"/>
          <a:srcRect l="0" t="0" r="0" b="25681"/>
          <a:stretch/>
        </p:blipFill>
        <p:spPr>
          <a:xfrm>
            <a:off x="-11520" y="0"/>
            <a:ext cx="10091160" cy="539280"/>
          </a:xfrm>
          <a:prstGeom prst="rect">
            <a:avLst/>
          </a:prstGeom>
          <a:ln w="0">
            <a:noFill/>
          </a:ln>
        </p:spPr>
      </p:pic>
      <p:pic>
        <p:nvPicPr>
          <p:cNvPr id="119" name="" descr=""/>
          <p:cNvPicPr/>
          <p:nvPr/>
        </p:nvPicPr>
        <p:blipFill>
          <a:blip r:embed="rId2"/>
          <a:srcRect l="0" t="0" r="0" b="25681"/>
          <a:stretch/>
        </p:blipFill>
        <p:spPr>
          <a:xfrm>
            <a:off x="-11520" y="360"/>
            <a:ext cx="10091160" cy="539280"/>
          </a:xfrm>
          <a:prstGeom prst="rect">
            <a:avLst/>
          </a:prstGeom>
          <a:ln w="0">
            <a:noFill/>
          </a:ln>
        </p:spPr>
      </p:pic>
      <p:pic>
        <p:nvPicPr>
          <p:cNvPr id="120" name="" descr=""/>
          <p:cNvPicPr/>
          <p:nvPr/>
        </p:nvPicPr>
        <p:blipFill>
          <a:blip r:embed="rId3"/>
          <a:srcRect l="0" t="35436" r="11812" b="29105"/>
          <a:stretch/>
        </p:blipFill>
        <p:spPr>
          <a:xfrm>
            <a:off x="8736840" y="360"/>
            <a:ext cx="1342800" cy="539280"/>
          </a:xfrm>
          <a:prstGeom prst="rect">
            <a:avLst/>
          </a:prstGeom>
          <a:ln w="0">
            <a:noFill/>
          </a:ln>
        </p:spPr>
      </p:pic>
      <p:pic>
        <p:nvPicPr>
          <p:cNvPr id="121" name="" descr=""/>
          <p:cNvPicPr/>
          <p:nvPr/>
        </p:nvPicPr>
        <p:blipFill>
          <a:blip r:embed="rId4"/>
          <a:stretch/>
        </p:blipFill>
        <p:spPr>
          <a:xfrm>
            <a:off x="26280" y="2160"/>
            <a:ext cx="693360" cy="569520"/>
          </a:xfrm>
          <a:prstGeom prst="rect">
            <a:avLst/>
          </a:prstGeom>
          <a:ln w="0">
            <a:noFill/>
          </a:ln>
        </p:spPr>
      </p:pic>
      <p:sp>
        <p:nvSpPr>
          <p:cNvPr id="122"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123" name="" descr=""/>
          <p:cNvPicPr/>
          <p:nvPr/>
        </p:nvPicPr>
        <p:blipFill>
          <a:blip r:embed="rId5"/>
          <a:stretch/>
        </p:blipFill>
        <p:spPr>
          <a:xfrm rot="21584400">
            <a:off x="2390040" y="907920"/>
            <a:ext cx="3808440" cy="1962360"/>
          </a:xfrm>
          <a:prstGeom prst="rect">
            <a:avLst/>
          </a:prstGeom>
          <a:ln w="0">
            <a:solidFill>
              <a:srgbClr val="3465a4"/>
            </a:solidFill>
          </a:ln>
        </p:spPr>
      </p:pic>
      <p:pic>
        <p:nvPicPr>
          <p:cNvPr id="124" name="" descr=""/>
          <p:cNvPicPr/>
          <p:nvPr/>
        </p:nvPicPr>
        <p:blipFill>
          <a:blip r:embed="rId6"/>
          <a:stretch/>
        </p:blipFill>
        <p:spPr>
          <a:xfrm>
            <a:off x="6382800" y="900000"/>
            <a:ext cx="3480840" cy="1979640"/>
          </a:xfrm>
          <a:prstGeom prst="rect">
            <a:avLst/>
          </a:prstGeom>
          <a:ln w="0">
            <a:solidFill>
              <a:srgbClr val="3465a4"/>
            </a:solidFill>
          </a:ln>
        </p:spPr>
      </p:pic>
      <p:pic>
        <p:nvPicPr>
          <p:cNvPr id="125" name="" descr=""/>
          <p:cNvPicPr/>
          <p:nvPr/>
        </p:nvPicPr>
        <p:blipFill>
          <a:blip r:embed="rId7"/>
          <a:stretch/>
        </p:blipFill>
        <p:spPr>
          <a:xfrm rot="6600">
            <a:off x="2445480" y="3243600"/>
            <a:ext cx="3779640" cy="1906920"/>
          </a:xfrm>
          <a:prstGeom prst="rect">
            <a:avLst/>
          </a:prstGeom>
          <a:ln w="0">
            <a:solidFill>
              <a:srgbClr val="3465a4"/>
            </a:solidFill>
          </a:ln>
        </p:spPr>
      </p:pic>
      <p:pic>
        <p:nvPicPr>
          <p:cNvPr id="126" name="" descr=""/>
          <p:cNvPicPr/>
          <p:nvPr/>
        </p:nvPicPr>
        <p:blipFill>
          <a:blip r:embed="rId8"/>
          <a:stretch/>
        </p:blipFill>
        <p:spPr>
          <a:xfrm>
            <a:off x="6307920" y="3240000"/>
            <a:ext cx="3591720" cy="194364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27" name="" descr=""/>
          <p:cNvPicPr/>
          <p:nvPr/>
        </p:nvPicPr>
        <p:blipFill>
          <a:blip r:embed="rId1"/>
          <a:srcRect l="0" t="0" r="0" b="25681"/>
          <a:stretch/>
        </p:blipFill>
        <p:spPr>
          <a:xfrm>
            <a:off x="-11520" y="0"/>
            <a:ext cx="10091160" cy="539280"/>
          </a:xfrm>
          <a:prstGeom prst="rect">
            <a:avLst/>
          </a:prstGeom>
          <a:ln w="0">
            <a:noFill/>
          </a:ln>
        </p:spPr>
      </p:pic>
      <p:pic>
        <p:nvPicPr>
          <p:cNvPr id="128" name="" descr=""/>
          <p:cNvPicPr/>
          <p:nvPr/>
        </p:nvPicPr>
        <p:blipFill>
          <a:blip r:embed="rId2"/>
          <a:srcRect l="0" t="0" r="0" b="25681"/>
          <a:stretch/>
        </p:blipFill>
        <p:spPr>
          <a:xfrm>
            <a:off x="-11520" y="360"/>
            <a:ext cx="10091160" cy="539280"/>
          </a:xfrm>
          <a:prstGeom prst="rect">
            <a:avLst/>
          </a:prstGeom>
          <a:ln w="0">
            <a:noFill/>
          </a:ln>
        </p:spPr>
      </p:pic>
      <p:pic>
        <p:nvPicPr>
          <p:cNvPr id="129" name="" descr=""/>
          <p:cNvPicPr/>
          <p:nvPr/>
        </p:nvPicPr>
        <p:blipFill>
          <a:blip r:embed="rId3"/>
          <a:srcRect l="0" t="35436" r="11812" b="29105"/>
          <a:stretch/>
        </p:blipFill>
        <p:spPr>
          <a:xfrm>
            <a:off x="8736840" y="360"/>
            <a:ext cx="1342800" cy="539280"/>
          </a:xfrm>
          <a:prstGeom prst="rect">
            <a:avLst/>
          </a:prstGeom>
          <a:ln w="0">
            <a:noFill/>
          </a:ln>
        </p:spPr>
      </p:pic>
      <p:pic>
        <p:nvPicPr>
          <p:cNvPr id="130" name="" descr=""/>
          <p:cNvPicPr/>
          <p:nvPr/>
        </p:nvPicPr>
        <p:blipFill>
          <a:blip r:embed="rId4"/>
          <a:stretch/>
        </p:blipFill>
        <p:spPr>
          <a:xfrm>
            <a:off x="26280" y="2160"/>
            <a:ext cx="693360" cy="569520"/>
          </a:xfrm>
          <a:prstGeom prst="rect">
            <a:avLst/>
          </a:prstGeom>
          <a:ln w="0">
            <a:noFill/>
          </a:ln>
        </p:spPr>
      </p:pic>
      <p:sp>
        <p:nvSpPr>
          <p:cNvPr id="131"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132" name="" descr=""/>
          <p:cNvPicPr/>
          <p:nvPr/>
        </p:nvPicPr>
        <p:blipFill>
          <a:blip r:embed="rId5"/>
          <a:stretch/>
        </p:blipFill>
        <p:spPr>
          <a:xfrm>
            <a:off x="2376000" y="900000"/>
            <a:ext cx="3779640" cy="2159640"/>
          </a:xfrm>
          <a:prstGeom prst="rect">
            <a:avLst/>
          </a:prstGeom>
          <a:ln w="0">
            <a:solidFill>
              <a:srgbClr val="3465a4"/>
            </a:solidFill>
          </a:ln>
        </p:spPr>
      </p:pic>
      <p:pic>
        <p:nvPicPr>
          <p:cNvPr id="133" name="" descr=""/>
          <p:cNvPicPr/>
          <p:nvPr/>
        </p:nvPicPr>
        <p:blipFill>
          <a:blip r:embed="rId6"/>
          <a:stretch/>
        </p:blipFill>
        <p:spPr>
          <a:xfrm>
            <a:off x="6300000" y="900000"/>
            <a:ext cx="3599640" cy="2159640"/>
          </a:xfrm>
          <a:prstGeom prst="rect">
            <a:avLst/>
          </a:prstGeom>
          <a:ln w="0">
            <a:solidFill>
              <a:srgbClr val="3465a4"/>
            </a:solidFill>
          </a:ln>
        </p:spPr>
      </p:pic>
      <p:pic>
        <p:nvPicPr>
          <p:cNvPr id="134" name="" descr=""/>
          <p:cNvPicPr/>
          <p:nvPr/>
        </p:nvPicPr>
        <p:blipFill>
          <a:blip r:embed="rId7"/>
          <a:stretch/>
        </p:blipFill>
        <p:spPr>
          <a:xfrm>
            <a:off x="2412000" y="3197520"/>
            <a:ext cx="3707640" cy="2202120"/>
          </a:xfrm>
          <a:prstGeom prst="rect">
            <a:avLst/>
          </a:prstGeom>
          <a:ln w="0">
            <a:solidFill>
              <a:srgbClr val="3465a4"/>
            </a:solidFill>
          </a:ln>
        </p:spPr>
      </p:pic>
      <p:pic>
        <p:nvPicPr>
          <p:cNvPr id="135" name="" descr=""/>
          <p:cNvPicPr/>
          <p:nvPr/>
        </p:nvPicPr>
        <p:blipFill>
          <a:blip r:embed="rId8"/>
          <a:stretch/>
        </p:blipFill>
        <p:spPr>
          <a:xfrm>
            <a:off x="6300000" y="3240000"/>
            <a:ext cx="3599640" cy="215964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36" name="" descr=""/>
          <p:cNvPicPr/>
          <p:nvPr/>
        </p:nvPicPr>
        <p:blipFill>
          <a:blip r:embed="rId1"/>
          <a:srcRect l="0" t="0" r="0" b="25681"/>
          <a:stretch/>
        </p:blipFill>
        <p:spPr>
          <a:xfrm>
            <a:off x="-11520" y="0"/>
            <a:ext cx="10091160" cy="539280"/>
          </a:xfrm>
          <a:prstGeom prst="rect">
            <a:avLst/>
          </a:prstGeom>
          <a:ln w="0">
            <a:noFill/>
          </a:ln>
        </p:spPr>
      </p:pic>
      <p:pic>
        <p:nvPicPr>
          <p:cNvPr id="137" name="" descr=""/>
          <p:cNvPicPr/>
          <p:nvPr/>
        </p:nvPicPr>
        <p:blipFill>
          <a:blip r:embed="rId2"/>
          <a:srcRect l="0" t="0" r="0" b="25681"/>
          <a:stretch/>
        </p:blipFill>
        <p:spPr>
          <a:xfrm>
            <a:off x="-11520" y="360"/>
            <a:ext cx="10091160" cy="539280"/>
          </a:xfrm>
          <a:prstGeom prst="rect">
            <a:avLst/>
          </a:prstGeom>
          <a:ln w="0">
            <a:noFill/>
          </a:ln>
        </p:spPr>
      </p:pic>
      <p:pic>
        <p:nvPicPr>
          <p:cNvPr id="138" name="" descr=""/>
          <p:cNvPicPr/>
          <p:nvPr/>
        </p:nvPicPr>
        <p:blipFill>
          <a:blip r:embed="rId3"/>
          <a:srcRect l="0" t="35436" r="11812" b="29105"/>
          <a:stretch/>
        </p:blipFill>
        <p:spPr>
          <a:xfrm>
            <a:off x="8736840" y="360"/>
            <a:ext cx="1342800" cy="539280"/>
          </a:xfrm>
          <a:prstGeom prst="rect">
            <a:avLst/>
          </a:prstGeom>
          <a:ln w="0">
            <a:noFill/>
          </a:ln>
        </p:spPr>
      </p:pic>
      <p:pic>
        <p:nvPicPr>
          <p:cNvPr id="139" name="" descr=""/>
          <p:cNvPicPr/>
          <p:nvPr/>
        </p:nvPicPr>
        <p:blipFill>
          <a:blip r:embed="rId4"/>
          <a:stretch/>
        </p:blipFill>
        <p:spPr>
          <a:xfrm>
            <a:off x="26280" y="2160"/>
            <a:ext cx="693360" cy="569520"/>
          </a:xfrm>
          <a:prstGeom prst="rect">
            <a:avLst/>
          </a:prstGeom>
          <a:ln w="0">
            <a:noFill/>
          </a:ln>
        </p:spPr>
      </p:pic>
      <p:sp>
        <p:nvSpPr>
          <p:cNvPr id="140"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141" name="" descr=""/>
          <p:cNvPicPr/>
          <p:nvPr/>
        </p:nvPicPr>
        <p:blipFill>
          <a:blip r:embed="rId5"/>
          <a:stretch/>
        </p:blipFill>
        <p:spPr>
          <a:xfrm>
            <a:off x="6120000" y="900000"/>
            <a:ext cx="3779640" cy="2159640"/>
          </a:xfrm>
          <a:prstGeom prst="rect">
            <a:avLst/>
          </a:prstGeom>
          <a:ln w="0">
            <a:solidFill>
              <a:srgbClr val="3465a4"/>
            </a:solidFill>
          </a:ln>
        </p:spPr>
      </p:pic>
      <p:pic>
        <p:nvPicPr>
          <p:cNvPr id="142" name="" descr=""/>
          <p:cNvPicPr/>
          <p:nvPr/>
        </p:nvPicPr>
        <p:blipFill>
          <a:blip r:embed="rId6"/>
          <a:stretch/>
        </p:blipFill>
        <p:spPr>
          <a:xfrm>
            <a:off x="2349360" y="3312000"/>
            <a:ext cx="3590280" cy="2076480"/>
          </a:xfrm>
          <a:prstGeom prst="rect">
            <a:avLst/>
          </a:prstGeom>
          <a:ln w="0">
            <a:solidFill>
              <a:srgbClr val="3465a4"/>
            </a:solidFill>
          </a:ln>
        </p:spPr>
      </p:pic>
      <p:pic>
        <p:nvPicPr>
          <p:cNvPr id="143" name="" descr=""/>
          <p:cNvPicPr/>
          <p:nvPr/>
        </p:nvPicPr>
        <p:blipFill>
          <a:blip r:embed="rId7"/>
          <a:stretch/>
        </p:blipFill>
        <p:spPr>
          <a:xfrm>
            <a:off x="2340000" y="900000"/>
            <a:ext cx="3599640" cy="2159640"/>
          </a:xfrm>
          <a:prstGeom prst="rect">
            <a:avLst/>
          </a:prstGeom>
          <a:ln w="0">
            <a:solidFill>
              <a:srgbClr val="3465a4"/>
            </a:solidFill>
          </a:ln>
        </p:spPr>
      </p:pic>
      <p:pic>
        <p:nvPicPr>
          <p:cNvPr id="144" name="" descr=""/>
          <p:cNvPicPr/>
          <p:nvPr/>
        </p:nvPicPr>
        <p:blipFill>
          <a:blip r:embed="rId8"/>
          <a:stretch/>
        </p:blipFill>
        <p:spPr>
          <a:xfrm>
            <a:off x="6120000" y="3300480"/>
            <a:ext cx="3779640" cy="209916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45" name="" descr=""/>
          <p:cNvPicPr/>
          <p:nvPr/>
        </p:nvPicPr>
        <p:blipFill>
          <a:blip r:embed="rId1"/>
          <a:srcRect l="0" t="0" r="0" b="25681"/>
          <a:stretch/>
        </p:blipFill>
        <p:spPr>
          <a:xfrm>
            <a:off x="-11520" y="0"/>
            <a:ext cx="10091160" cy="539280"/>
          </a:xfrm>
          <a:prstGeom prst="rect">
            <a:avLst/>
          </a:prstGeom>
          <a:ln w="0">
            <a:noFill/>
          </a:ln>
        </p:spPr>
      </p:pic>
      <p:pic>
        <p:nvPicPr>
          <p:cNvPr id="146" name="" descr=""/>
          <p:cNvPicPr/>
          <p:nvPr/>
        </p:nvPicPr>
        <p:blipFill>
          <a:blip r:embed="rId2"/>
          <a:srcRect l="0" t="0" r="0" b="25681"/>
          <a:stretch/>
        </p:blipFill>
        <p:spPr>
          <a:xfrm>
            <a:off x="-11520" y="360"/>
            <a:ext cx="10091160" cy="539280"/>
          </a:xfrm>
          <a:prstGeom prst="rect">
            <a:avLst/>
          </a:prstGeom>
          <a:ln w="0">
            <a:noFill/>
          </a:ln>
        </p:spPr>
      </p:pic>
      <p:pic>
        <p:nvPicPr>
          <p:cNvPr id="147" name="" descr=""/>
          <p:cNvPicPr/>
          <p:nvPr/>
        </p:nvPicPr>
        <p:blipFill>
          <a:blip r:embed="rId3"/>
          <a:srcRect l="0" t="35436" r="11812" b="29105"/>
          <a:stretch/>
        </p:blipFill>
        <p:spPr>
          <a:xfrm>
            <a:off x="8736840" y="360"/>
            <a:ext cx="1342800" cy="539280"/>
          </a:xfrm>
          <a:prstGeom prst="rect">
            <a:avLst/>
          </a:prstGeom>
          <a:ln w="0">
            <a:noFill/>
          </a:ln>
        </p:spPr>
      </p:pic>
      <p:pic>
        <p:nvPicPr>
          <p:cNvPr id="148" name="" descr=""/>
          <p:cNvPicPr/>
          <p:nvPr/>
        </p:nvPicPr>
        <p:blipFill>
          <a:blip r:embed="rId4"/>
          <a:stretch/>
        </p:blipFill>
        <p:spPr>
          <a:xfrm>
            <a:off x="26280" y="2160"/>
            <a:ext cx="693360" cy="569520"/>
          </a:xfrm>
          <a:prstGeom prst="rect">
            <a:avLst/>
          </a:prstGeom>
          <a:ln w="0">
            <a:noFill/>
          </a:ln>
        </p:spPr>
      </p:pic>
      <p:sp>
        <p:nvSpPr>
          <p:cNvPr id="149"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150" name="" descr=""/>
          <p:cNvPicPr/>
          <p:nvPr/>
        </p:nvPicPr>
        <p:blipFill>
          <a:blip r:embed="rId5"/>
          <a:stretch/>
        </p:blipFill>
        <p:spPr>
          <a:xfrm>
            <a:off x="2529360" y="900000"/>
            <a:ext cx="3590280" cy="2032560"/>
          </a:xfrm>
          <a:prstGeom prst="rect">
            <a:avLst/>
          </a:prstGeom>
          <a:ln w="0">
            <a:solidFill>
              <a:srgbClr val="3465a4"/>
            </a:solidFill>
          </a:ln>
        </p:spPr>
      </p:pic>
      <p:pic>
        <p:nvPicPr>
          <p:cNvPr id="151" name="" descr=""/>
          <p:cNvPicPr/>
          <p:nvPr/>
        </p:nvPicPr>
        <p:blipFill>
          <a:blip r:embed="rId6"/>
          <a:stretch/>
        </p:blipFill>
        <p:spPr>
          <a:xfrm>
            <a:off x="6300000" y="900000"/>
            <a:ext cx="3599640" cy="2026080"/>
          </a:xfrm>
          <a:prstGeom prst="rect">
            <a:avLst/>
          </a:prstGeom>
          <a:ln w="0">
            <a:solidFill>
              <a:srgbClr val="3465a4"/>
            </a:solidFill>
          </a:ln>
        </p:spPr>
      </p:pic>
      <p:pic>
        <p:nvPicPr>
          <p:cNvPr id="152" name="" descr=""/>
          <p:cNvPicPr/>
          <p:nvPr/>
        </p:nvPicPr>
        <p:blipFill>
          <a:blip r:embed="rId7"/>
          <a:stretch/>
        </p:blipFill>
        <p:spPr>
          <a:xfrm>
            <a:off x="2548440" y="3197160"/>
            <a:ext cx="3571200" cy="2022480"/>
          </a:xfrm>
          <a:prstGeom prst="rect">
            <a:avLst/>
          </a:prstGeom>
          <a:ln w="0">
            <a:solidFill>
              <a:srgbClr val="3465a4"/>
            </a:solidFill>
          </a:ln>
        </p:spPr>
      </p:pic>
      <p:pic>
        <p:nvPicPr>
          <p:cNvPr id="153" name="" descr=""/>
          <p:cNvPicPr/>
          <p:nvPr/>
        </p:nvPicPr>
        <p:blipFill>
          <a:blip r:embed="rId8"/>
          <a:stretch/>
        </p:blipFill>
        <p:spPr>
          <a:xfrm>
            <a:off x="6300000" y="3197160"/>
            <a:ext cx="3599640" cy="202248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54" name="" descr=""/>
          <p:cNvPicPr/>
          <p:nvPr/>
        </p:nvPicPr>
        <p:blipFill>
          <a:blip r:embed="rId1"/>
          <a:srcRect l="0" t="0" r="0" b="25681"/>
          <a:stretch/>
        </p:blipFill>
        <p:spPr>
          <a:xfrm>
            <a:off x="-11520" y="0"/>
            <a:ext cx="10091160" cy="539280"/>
          </a:xfrm>
          <a:prstGeom prst="rect">
            <a:avLst/>
          </a:prstGeom>
          <a:ln w="0">
            <a:noFill/>
          </a:ln>
        </p:spPr>
      </p:pic>
      <p:pic>
        <p:nvPicPr>
          <p:cNvPr id="155" name="" descr=""/>
          <p:cNvPicPr/>
          <p:nvPr/>
        </p:nvPicPr>
        <p:blipFill>
          <a:blip r:embed="rId2"/>
          <a:srcRect l="0" t="0" r="0" b="25681"/>
          <a:stretch/>
        </p:blipFill>
        <p:spPr>
          <a:xfrm>
            <a:off x="-11520" y="360"/>
            <a:ext cx="10091160" cy="539280"/>
          </a:xfrm>
          <a:prstGeom prst="rect">
            <a:avLst/>
          </a:prstGeom>
          <a:ln w="0">
            <a:noFill/>
          </a:ln>
        </p:spPr>
      </p:pic>
      <p:pic>
        <p:nvPicPr>
          <p:cNvPr id="156" name="" descr=""/>
          <p:cNvPicPr/>
          <p:nvPr/>
        </p:nvPicPr>
        <p:blipFill>
          <a:blip r:embed="rId3"/>
          <a:srcRect l="0" t="35436" r="11812" b="29105"/>
          <a:stretch/>
        </p:blipFill>
        <p:spPr>
          <a:xfrm>
            <a:off x="8736840" y="360"/>
            <a:ext cx="1342800" cy="539280"/>
          </a:xfrm>
          <a:prstGeom prst="rect">
            <a:avLst/>
          </a:prstGeom>
          <a:ln w="0">
            <a:noFill/>
          </a:ln>
        </p:spPr>
      </p:pic>
      <p:pic>
        <p:nvPicPr>
          <p:cNvPr id="157" name="" descr=""/>
          <p:cNvPicPr/>
          <p:nvPr/>
        </p:nvPicPr>
        <p:blipFill>
          <a:blip r:embed="rId4"/>
          <a:stretch/>
        </p:blipFill>
        <p:spPr>
          <a:xfrm>
            <a:off x="26280" y="2160"/>
            <a:ext cx="693360" cy="569520"/>
          </a:xfrm>
          <a:prstGeom prst="rect">
            <a:avLst/>
          </a:prstGeom>
          <a:ln w="0">
            <a:noFill/>
          </a:ln>
        </p:spPr>
      </p:pic>
      <p:sp>
        <p:nvSpPr>
          <p:cNvPr id="158"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159" name="" descr=""/>
          <p:cNvPicPr/>
          <p:nvPr/>
        </p:nvPicPr>
        <p:blipFill>
          <a:blip r:embed="rId5"/>
          <a:stretch/>
        </p:blipFill>
        <p:spPr>
          <a:xfrm>
            <a:off x="2448000" y="972360"/>
            <a:ext cx="3643560" cy="2087280"/>
          </a:xfrm>
          <a:prstGeom prst="rect">
            <a:avLst/>
          </a:prstGeom>
          <a:ln w="0">
            <a:solidFill>
              <a:srgbClr val="3465a4"/>
            </a:solidFill>
          </a:ln>
        </p:spPr>
      </p:pic>
      <p:pic>
        <p:nvPicPr>
          <p:cNvPr id="160" name="" descr=""/>
          <p:cNvPicPr/>
          <p:nvPr/>
        </p:nvPicPr>
        <p:blipFill>
          <a:blip r:embed="rId6"/>
          <a:stretch/>
        </p:blipFill>
        <p:spPr>
          <a:xfrm>
            <a:off x="6300000" y="1000800"/>
            <a:ext cx="3647520" cy="2058840"/>
          </a:xfrm>
          <a:prstGeom prst="rect">
            <a:avLst/>
          </a:prstGeom>
          <a:ln w="0">
            <a:solidFill>
              <a:srgbClr val="3465a4"/>
            </a:solidFill>
          </a:ln>
        </p:spPr>
      </p:pic>
      <p:pic>
        <p:nvPicPr>
          <p:cNvPr id="161" name="" descr=""/>
          <p:cNvPicPr/>
          <p:nvPr/>
        </p:nvPicPr>
        <p:blipFill>
          <a:blip r:embed="rId7"/>
          <a:stretch/>
        </p:blipFill>
        <p:spPr>
          <a:xfrm>
            <a:off x="2448000" y="3420000"/>
            <a:ext cx="3671640" cy="1799640"/>
          </a:xfrm>
          <a:prstGeom prst="rect">
            <a:avLst/>
          </a:prstGeom>
          <a:ln w="0">
            <a:solidFill>
              <a:srgbClr val="3465a4"/>
            </a:solidFill>
          </a:ln>
        </p:spPr>
      </p:pic>
      <p:pic>
        <p:nvPicPr>
          <p:cNvPr id="162" name="" descr=""/>
          <p:cNvPicPr/>
          <p:nvPr/>
        </p:nvPicPr>
        <p:blipFill>
          <a:blip r:embed="rId8"/>
          <a:stretch/>
        </p:blipFill>
        <p:spPr>
          <a:xfrm>
            <a:off x="6286320" y="3420000"/>
            <a:ext cx="3613320" cy="17820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63" name="" descr=""/>
          <p:cNvPicPr/>
          <p:nvPr/>
        </p:nvPicPr>
        <p:blipFill>
          <a:blip r:embed="rId1"/>
          <a:srcRect l="0" t="0" r="0" b="25681"/>
          <a:stretch/>
        </p:blipFill>
        <p:spPr>
          <a:xfrm>
            <a:off x="-11520" y="0"/>
            <a:ext cx="10091160" cy="539280"/>
          </a:xfrm>
          <a:prstGeom prst="rect">
            <a:avLst/>
          </a:prstGeom>
          <a:ln w="0">
            <a:noFill/>
          </a:ln>
        </p:spPr>
      </p:pic>
      <p:pic>
        <p:nvPicPr>
          <p:cNvPr id="164" name="" descr=""/>
          <p:cNvPicPr/>
          <p:nvPr/>
        </p:nvPicPr>
        <p:blipFill>
          <a:blip r:embed="rId2"/>
          <a:srcRect l="0" t="0" r="0" b="25681"/>
          <a:stretch/>
        </p:blipFill>
        <p:spPr>
          <a:xfrm>
            <a:off x="-11520" y="360"/>
            <a:ext cx="10091160" cy="539280"/>
          </a:xfrm>
          <a:prstGeom prst="rect">
            <a:avLst/>
          </a:prstGeom>
          <a:ln w="0">
            <a:noFill/>
          </a:ln>
        </p:spPr>
      </p:pic>
      <p:pic>
        <p:nvPicPr>
          <p:cNvPr id="165" name="" descr=""/>
          <p:cNvPicPr/>
          <p:nvPr/>
        </p:nvPicPr>
        <p:blipFill>
          <a:blip r:embed="rId3"/>
          <a:srcRect l="0" t="35436" r="11812" b="29105"/>
          <a:stretch/>
        </p:blipFill>
        <p:spPr>
          <a:xfrm>
            <a:off x="8736840" y="360"/>
            <a:ext cx="1342800" cy="539280"/>
          </a:xfrm>
          <a:prstGeom prst="rect">
            <a:avLst/>
          </a:prstGeom>
          <a:ln w="0">
            <a:noFill/>
          </a:ln>
        </p:spPr>
      </p:pic>
      <p:pic>
        <p:nvPicPr>
          <p:cNvPr id="166" name="" descr=""/>
          <p:cNvPicPr/>
          <p:nvPr/>
        </p:nvPicPr>
        <p:blipFill>
          <a:blip r:embed="rId4"/>
          <a:stretch/>
        </p:blipFill>
        <p:spPr>
          <a:xfrm>
            <a:off x="26280" y="2160"/>
            <a:ext cx="693360" cy="569520"/>
          </a:xfrm>
          <a:prstGeom prst="rect">
            <a:avLst/>
          </a:prstGeom>
          <a:ln w="0">
            <a:noFill/>
          </a:ln>
        </p:spPr>
      </p:pic>
      <p:sp>
        <p:nvSpPr>
          <p:cNvPr id="167"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168" name="" descr=""/>
          <p:cNvPicPr/>
          <p:nvPr/>
        </p:nvPicPr>
        <p:blipFill>
          <a:blip r:embed="rId5"/>
          <a:stretch/>
        </p:blipFill>
        <p:spPr>
          <a:xfrm>
            <a:off x="2340000" y="1080000"/>
            <a:ext cx="3599640" cy="1995840"/>
          </a:xfrm>
          <a:prstGeom prst="rect">
            <a:avLst/>
          </a:prstGeom>
          <a:ln w="0">
            <a:solidFill>
              <a:srgbClr val="3465a4"/>
            </a:solidFill>
          </a:ln>
        </p:spPr>
      </p:pic>
      <p:pic>
        <p:nvPicPr>
          <p:cNvPr id="169" name="" descr=""/>
          <p:cNvPicPr/>
          <p:nvPr/>
        </p:nvPicPr>
        <p:blipFill>
          <a:blip r:embed="rId6"/>
          <a:stretch/>
        </p:blipFill>
        <p:spPr>
          <a:xfrm>
            <a:off x="6120000" y="1080000"/>
            <a:ext cx="3724920" cy="1979640"/>
          </a:xfrm>
          <a:prstGeom prst="rect">
            <a:avLst/>
          </a:prstGeom>
          <a:ln w="0">
            <a:solidFill>
              <a:srgbClr val="3465a4"/>
            </a:solidFill>
          </a:ln>
        </p:spPr>
      </p:pic>
      <p:pic>
        <p:nvPicPr>
          <p:cNvPr id="170" name="" descr=""/>
          <p:cNvPicPr/>
          <p:nvPr/>
        </p:nvPicPr>
        <p:blipFill>
          <a:blip r:embed="rId7"/>
          <a:stretch/>
        </p:blipFill>
        <p:spPr>
          <a:xfrm>
            <a:off x="2340000" y="3284280"/>
            <a:ext cx="3609360" cy="1935360"/>
          </a:xfrm>
          <a:prstGeom prst="rect">
            <a:avLst/>
          </a:prstGeom>
          <a:ln w="0">
            <a:solidFill>
              <a:srgbClr val="3465a4"/>
            </a:solidFill>
          </a:ln>
        </p:spPr>
      </p:pic>
      <p:pic>
        <p:nvPicPr>
          <p:cNvPr id="171" name="" descr=""/>
          <p:cNvPicPr/>
          <p:nvPr/>
        </p:nvPicPr>
        <p:blipFill>
          <a:blip r:embed="rId8"/>
          <a:stretch/>
        </p:blipFill>
        <p:spPr>
          <a:xfrm>
            <a:off x="6120000" y="3261240"/>
            <a:ext cx="3713040" cy="19584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72" name="" descr=""/>
          <p:cNvPicPr/>
          <p:nvPr/>
        </p:nvPicPr>
        <p:blipFill>
          <a:blip r:embed="rId1"/>
          <a:srcRect l="0" t="0" r="0" b="25681"/>
          <a:stretch/>
        </p:blipFill>
        <p:spPr>
          <a:xfrm>
            <a:off x="-11520" y="0"/>
            <a:ext cx="10091160" cy="539280"/>
          </a:xfrm>
          <a:prstGeom prst="rect">
            <a:avLst/>
          </a:prstGeom>
          <a:ln w="0">
            <a:noFill/>
          </a:ln>
        </p:spPr>
      </p:pic>
      <p:pic>
        <p:nvPicPr>
          <p:cNvPr id="173" name="" descr=""/>
          <p:cNvPicPr/>
          <p:nvPr/>
        </p:nvPicPr>
        <p:blipFill>
          <a:blip r:embed="rId2"/>
          <a:srcRect l="0" t="0" r="0" b="25681"/>
          <a:stretch/>
        </p:blipFill>
        <p:spPr>
          <a:xfrm>
            <a:off x="-11520" y="360"/>
            <a:ext cx="10091160" cy="539280"/>
          </a:xfrm>
          <a:prstGeom prst="rect">
            <a:avLst/>
          </a:prstGeom>
          <a:ln w="0">
            <a:noFill/>
          </a:ln>
        </p:spPr>
      </p:pic>
      <p:pic>
        <p:nvPicPr>
          <p:cNvPr id="174" name="" descr=""/>
          <p:cNvPicPr/>
          <p:nvPr/>
        </p:nvPicPr>
        <p:blipFill>
          <a:blip r:embed="rId3"/>
          <a:srcRect l="0" t="35436" r="11812" b="29105"/>
          <a:stretch/>
        </p:blipFill>
        <p:spPr>
          <a:xfrm>
            <a:off x="8736840" y="360"/>
            <a:ext cx="1342800" cy="539280"/>
          </a:xfrm>
          <a:prstGeom prst="rect">
            <a:avLst/>
          </a:prstGeom>
          <a:ln w="0">
            <a:noFill/>
          </a:ln>
        </p:spPr>
      </p:pic>
      <p:pic>
        <p:nvPicPr>
          <p:cNvPr id="175" name="" descr=""/>
          <p:cNvPicPr/>
          <p:nvPr/>
        </p:nvPicPr>
        <p:blipFill>
          <a:blip r:embed="rId4"/>
          <a:stretch/>
        </p:blipFill>
        <p:spPr>
          <a:xfrm>
            <a:off x="26280" y="2160"/>
            <a:ext cx="693360" cy="569520"/>
          </a:xfrm>
          <a:prstGeom prst="rect">
            <a:avLst/>
          </a:prstGeom>
          <a:ln w="0">
            <a:noFill/>
          </a:ln>
        </p:spPr>
      </p:pic>
      <p:sp>
        <p:nvSpPr>
          <p:cNvPr id="176"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177" name="" descr=""/>
          <p:cNvPicPr/>
          <p:nvPr/>
        </p:nvPicPr>
        <p:blipFill>
          <a:blip r:embed="rId5"/>
          <a:stretch/>
        </p:blipFill>
        <p:spPr>
          <a:xfrm>
            <a:off x="2448000" y="1080000"/>
            <a:ext cx="3671640" cy="1818360"/>
          </a:xfrm>
          <a:prstGeom prst="rect">
            <a:avLst/>
          </a:prstGeom>
          <a:ln w="0">
            <a:solidFill>
              <a:srgbClr val="3465a4"/>
            </a:solidFill>
          </a:ln>
        </p:spPr>
      </p:pic>
      <p:pic>
        <p:nvPicPr>
          <p:cNvPr id="178" name="" descr=""/>
          <p:cNvPicPr/>
          <p:nvPr/>
        </p:nvPicPr>
        <p:blipFill>
          <a:blip r:embed="rId6"/>
          <a:stretch/>
        </p:blipFill>
        <p:spPr>
          <a:xfrm rot="21597600">
            <a:off x="6262920" y="1081080"/>
            <a:ext cx="3635640" cy="1797120"/>
          </a:xfrm>
          <a:prstGeom prst="rect">
            <a:avLst/>
          </a:prstGeom>
          <a:ln w="0">
            <a:solidFill>
              <a:srgbClr val="3465a4"/>
            </a:solidFill>
          </a:ln>
        </p:spPr>
      </p:pic>
      <p:pic>
        <p:nvPicPr>
          <p:cNvPr id="179" name="" descr=""/>
          <p:cNvPicPr/>
          <p:nvPr/>
        </p:nvPicPr>
        <p:blipFill>
          <a:blip r:embed="rId7"/>
          <a:stretch/>
        </p:blipFill>
        <p:spPr>
          <a:xfrm>
            <a:off x="2448000" y="3307320"/>
            <a:ext cx="3671640" cy="2012400"/>
          </a:xfrm>
          <a:prstGeom prst="rect">
            <a:avLst/>
          </a:prstGeom>
          <a:ln w="0">
            <a:solidFill>
              <a:srgbClr val="3465a4"/>
            </a:solidFill>
          </a:ln>
        </p:spPr>
      </p:pic>
      <p:pic>
        <p:nvPicPr>
          <p:cNvPr id="180" name="" descr=""/>
          <p:cNvPicPr/>
          <p:nvPr/>
        </p:nvPicPr>
        <p:blipFill>
          <a:blip r:embed="rId8"/>
          <a:stretch/>
        </p:blipFill>
        <p:spPr>
          <a:xfrm>
            <a:off x="6300000" y="3289320"/>
            <a:ext cx="3602520" cy="205092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81" name="" descr=""/>
          <p:cNvPicPr/>
          <p:nvPr/>
        </p:nvPicPr>
        <p:blipFill>
          <a:blip r:embed="rId1"/>
          <a:srcRect l="0" t="0" r="0" b="25681"/>
          <a:stretch/>
        </p:blipFill>
        <p:spPr>
          <a:xfrm>
            <a:off x="-11520" y="0"/>
            <a:ext cx="10091160" cy="539280"/>
          </a:xfrm>
          <a:prstGeom prst="rect">
            <a:avLst/>
          </a:prstGeom>
          <a:ln w="0">
            <a:noFill/>
          </a:ln>
        </p:spPr>
      </p:pic>
      <p:pic>
        <p:nvPicPr>
          <p:cNvPr id="182" name="" descr=""/>
          <p:cNvPicPr/>
          <p:nvPr/>
        </p:nvPicPr>
        <p:blipFill>
          <a:blip r:embed="rId2"/>
          <a:srcRect l="0" t="0" r="0" b="25681"/>
          <a:stretch/>
        </p:blipFill>
        <p:spPr>
          <a:xfrm>
            <a:off x="-11520" y="360"/>
            <a:ext cx="10091160" cy="539280"/>
          </a:xfrm>
          <a:prstGeom prst="rect">
            <a:avLst/>
          </a:prstGeom>
          <a:ln w="0">
            <a:noFill/>
          </a:ln>
        </p:spPr>
      </p:pic>
      <p:pic>
        <p:nvPicPr>
          <p:cNvPr id="183" name="" descr=""/>
          <p:cNvPicPr/>
          <p:nvPr/>
        </p:nvPicPr>
        <p:blipFill>
          <a:blip r:embed="rId3"/>
          <a:srcRect l="0" t="35436" r="11812" b="29105"/>
          <a:stretch/>
        </p:blipFill>
        <p:spPr>
          <a:xfrm>
            <a:off x="8736840" y="360"/>
            <a:ext cx="1342800" cy="539280"/>
          </a:xfrm>
          <a:prstGeom prst="rect">
            <a:avLst/>
          </a:prstGeom>
          <a:ln w="0">
            <a:noFill/>
          </a:ln>
        </p:spPr>
      </p:pic>
      <p:pic>
        <p:nvPicPr>
          <p:cNvPr id="184" name="" descr=""/>
          <p:cNvPicPr/>
          <p:nvPr/>
        </p:nvPicPr>
        <p:blipFill>
          <a:blip r:embed="rId4"/>
          <a:stretch/>
        </p:blipFill>
        <p:spPr>
          <a:xfrm>
            <a:off x="26280" y="2160"/>
            <a:ext cx="693360" cy="569520"/>
          </a:xfrm>
          <a:prstGeom prst="rect">
            <a:avLst/>
          </a:prstGeom>
          <a:ln w="0">
            <a:noFill/>
          </a:ln>
        </p:spPr>
      </p:pic>
      <p:sp>
        <p:nvSpPr>
          <p:cNvPr id="185"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186" name="" descr=""/>
          <p:cNvPicPr/>
          <p:nvPr/>
        </p:nvPicPr>
        <p:blipFill>
          <a:blip r:embed="rId5"/>
          <a:stretch/>
        </p:blipFill>
        <p:spPr>
          <a:xfrm>
            <a:off x="2520000" y="900000"/>
            <a:ext cx="3599640" cy="2159640"/>
          </a:xfrm>
          <a:prstGeom prst="rect">
            <a:avLst/>
          </a:prstGeom>
          <a:ln w="0">
            <a:solidFill>
              <a:srgbClr val="3465a4"/>
            </a:solidFill>
          </a:ln>
        </p:spPr>
      </p:pic>
      <p:pic>
        <p:nvPicPr>
          <p:cNvPr id="187" name="" descr=""/>
          <p:cNvPicPr/>
          <p:nvPr/>
        </p:nvPicPr>
        <p:blipFill>
          <a:blip r:embed="rId6"/>
          <a:stretch/>
        </p:blipFill>
        <p:spPr>
          <a:xfrm>
            <a:off x="6281640" y="897120"/>
            <a:ext cx="3618000" cy="2162520"/>
          </a:xfrm>
          <a:prstGeom prst="rect">
            <a:avLst/>
          </a:prstGeom>
          <a:ln w="0">
            <a:solidFill>
              <a:srgbClr val="3465a4"/>
            </a:solidFill>
          </a:ln>
        </p:spPr>
      </p:pic>
      <p:pic>
        <p:nvPicPr>
          <p:cNvPr id="188" name="" descr=""/>
          <p:cNvPicPr/>
          <p:nvPr/>
        </p:nvPicPr>
        <p:blipFill>
          <a:blip r:embed="rId7"/>
          <a:stretch/>
        </p:blipFill>
        <p:spPr>
          <a:xfrm>
            <a:off x="2520000" y="3240000"/>
            <a:ext cx="3599640" cy="2100960"/>
          </a:xfrm>
          <a:prstGeom prst="rect">
            <a:avLst/>
          </a:prstGeom>
          <a:ln w="0">
            <a:solidFill>
              <a:srgbClr val="3465a4"/>
            </a:solidFill>
          </a:ln>
        </p:spPr>
      </p:pic>
      <p:pic>
        <p:nvPicPr>
          <p:cNvPr id="189" name="" descr=""/>
          <p:cNvPicPr/>
          <p:nvPr/>
        </p:nvPicPr>
        <p:blipFill>
          <a:blip r:embed="rId8"/>
          <a:stretch/>
        </p:blipFill>
        <p:spPr>
          <a:xfrm>
            <a:off x="6300000" y="3260520"/>
            <a:ext cx="3599640" cy="208044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46" name="" descr=""/>
          <p:cNvPicPr/>
          <p:nvPr/>
        </p:nvPicPr>
        <p:blipFill>
          <a:blip r:embed="rId1"/>
          <a:srcRect l="0" t="0" r="0" b="25681"/>
          <a:stretch/>
        </p:blipFill>
        <p:spPr>
          <a:xfrm>
            <a:off x="-11520" y="0"/>
            <a:ext cx="10091160" cy="539280"/>
          </a:xfrm>
          <a:prstGeom prst="rect">
            <a:avLst/>
          </a:prstGeom>
          <a:ln w="0">
            <a:noFill/>
          </a:ln>
        </p:spPr>
      </p:pic>
      <p:pic>
        <p:nvPicPr>
          <p:cNvPr id="47" name="" descr=""/>
          <p:cNvPicPr/>
          <p:nvPr/>
        </p:nvPicPr>
        <p:blipFill>
          <a:blip r:embed="rId2"/>
          <a:srcRect l="0" t="0" r="0" b="25681"/>
          <a:stretch/>
        </p:blipFill>
        <p:spPr>
          <a:xfrm>
            <a:off x="-11520" y="360"/>
            <a:ext cx="10091160" cy="539280"/>
          </a:xfrm>
          <a:prstGeom prst="rect">
            <a:avLst/>
          </a:prstGeom>
          <a:ln w="0">
            <a:noFill/>
          </a:ln>
        </p:spPr>
      </p:pic>
      <p:pic>
        <p:nvPicPr>
          <p:cNvPr id="48" name="" descr=""/>
          <p:cNvPicPr/>
          <p:nvPr/>
        </p:nvPicPr>
        <p:blipFill>
          <a:blip r:embed="rId3"/>
          <a:srcRect l="0" t="35436" r="11812" b="29105"/>
          <a:stretch/>
        </p:blipFill>
        <p:spPr>
          <a:xfrm>
            <a:off x="8736840" y="360"/>
            <a:ext cx="1342800" cy="539280"/>
          </a:xfrm>
          <a:prstGeom prst="rect">
            <a:avLst/>
          </a:prstGeom>
          <a:ln w="0">
            <a:noFill/>
          </a:ln>
        </p:spPr>
      </p:pic>
      <p:pic>
        <p:nvPicPr>
          <p:cNvPr id="49" name="" descr=""/>
          <p:cNvPicPr/>
          <p:nvPr/>
        </p:nvPicPr>
        <p:blipFill>
          <a:blip r:embed="rId4"/>
          <a:stretch/>
        </p:blipFill>
        <p:spPr>
          <a:xfrm>
            <a:off x="180000" y="1260000"/>
            <a:ext cx="4859640" cy="2873880"/>
          </a:xfrm>
          <a:prstGeom prst="rect">
            <a:avLst/>
          </a:prstGeom>
          <a:ln w="0">
            <a:noFill/>
          </a:ln>
        </p:spPr>
      </p:pic>
      <p:sp>
        <p:nvSpPr>
          <p:cNvPr id="50" name=""/>
          <p:cNvSpPr/>
          <p:nvPr/>
        </p:nvSpPr>
        <p:spPr>
          <a:xfrm>
            <a:off x="5220000" y="900000"/>
            <a:ext cx="4859640" cy="453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p:txBody>
      </p:sp>
      <p:sp>
        <p:nvSpPr>
          <p:cNvPr id="51" name=""/>
          <p:cNvSpPr txBox="1"/>
          <p:nvPr/>
        </p:nvSpPr>
        <p:spPr>
          <a:xfrm>
            <a:off x="5220000" y="630720"/>
            <a:ext cx="4680000" cy="4589280"/>
          </a:xfrm>
          <a:prstGeom prst="rect">
            <a:avLst/>
          </a:prstGeom>
          <a:noFill/>
          <a:ln w="0">
            <a:noFill/>
          </a:ln>
        </p:spPr>
        <p:txBody>
          <a:bodyPr lIns="90000" rIns="90000" tIns="45000" bIns="45000" anchor="t">
            <a:noAutofit/>
          </a:bodyPr>
          <a:p>
            <a:pPr>
              <a:lnSpc>
                <a:spcPct val="100000"/>
              </a:lnSpc>
            </a:pPr>
            <a:r>
              <a:rPr b="1" lang="en-IN" sz="1800" spc="-1" strike="noStrike">
                <a:solidFill>
                  <a:srgbClr val="000000"/>
                </a:solidFill>
                <a:latin typeface="Arial Black"/>
              </a:rPr>
              <a:t>Introduction</a:t>
            </a:r>
            <a:endParaRPr b="0" lang="en-IN" sz="18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Globally customers are getting attracted towards online retailing; this is because e-stores usually offer them a variety of services and products according to their preferences. Convenience, round the clock availability, flexible pricing, discounts as well as free door step delivery are some of the </a:t>
            </a:r>
            <a:r>
              <a:rPr b="0" lang="en-IN" sz="1200" spc="-1" strike="noStrike">
                <a:solidFill>
                  <a:srgbClr val="000000"/>
                </a:solidFill>
                <a:latin typeface="Calibri"/>
              </a:rPr>
              <a:t>major benefits of shopping online. Presently, more number of online retailers are beginning to experience increase in demand for products and service.</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Indian online retail industry has been experiencing good times, as a result of the constantly growing internet penetration, deployment of modern infrastructures, and a robust ecosystem for e-retail start-ups. Several e-commerce start-ups have commenced operation with innovative </a:t>
            </a:r>
            <a:r>
              <a:rPr b="0" lang="en-IN" sz="1200" spc="-1" strike="noStrike">
                <a:solidFill>
                  <a:srgbClr val="000000"/>
                </a:solidFill>
                <a:latin typeface="Calibri"/>
              </a:rPr>
              <a:t>strategies, which differs from what was pioneered by first generation e-commerce companies. </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A number of home-grown small e-retailers are struggling to make a good market share, while the </a:t>
            </a:r>
            <a:r>
              <a:rPr b="0" lang="en-IN" sz="1200" spc="-1" strike="noStrike">
                <a:solidFill>
                  <a:srgbClr val="000000"/>
                </a:solidFill>
                <a:latin typeface="Calibri"/>
              </a:rPr>
              <a:t>big players are also facing a rough competition. Correspondingly, the decision making by these</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e-retailers becomes very much important in terms of customer activation and retention</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Hence, there is stringent requirement of research on the dynamics of the Indian online retail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industry and coming out with the models for successful development of this industry </a:t>
            </a:r>
            <a:endParaRPr b="0" lang="en-IN"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90" name="" descr=""/>
          <p:cNvPicPr/>
          <p:nvPr/>
        </p:nvPicPr>
        <p:blipFill>
          <a:blip r:embed="rId1"/>
          <a:srcRect l="0" t="0" r="0" b="25681"/>
          <a:stretch/>
        </p:blipFill>
        <p:spPr>
          <a:xfrm>
            <a:off x="-11520" y="0"/>
            <a:ext cx="10091160" cy="539280"/>
          </a:xfrm>
          <a:prstGeom prst="rect">
            <a:avLst/>
          </a:prstGeom>
          <a:ln w="0">
            <a:noFill/>
          </a:ln>
        </p:spPr>
      </p:pic>
      <p:pic>
        <p:nvPicPr>
          <p:cNvPr id="191" name="" descr=""/>
          <p:cNvPicPr/>
          <p:nvPr/>
        </p:nvPicPr>
        <p:blipFill>
          <a:blip r:embed="rId2"/>
          <a:srcRect l="0" t="0" r="0" b="25681"/>
          <a:stretch/>
        </p:blipFill>
        <p:spPr>
          <a:xfrm>
            <a:off x="-11520" y="360"/>
            <a:ext cx="10091160" cy="539280"/>
          </a:xfrm>
          <a:prstGeom prst="rect">
            <a:avLst/>
          </a:prstGeom>
          <a:ln w="0">
            <a:noFill/>
          </a:ln>
        </p:spPr>
      </p:pic>
      <p:pic>
        <p:nvPicPr>
          <p:cNvPr id="192" name="" descr=""/>
          <p:cNvPicPr/>
          <p:nvPr/>
        </p:nvPicPr>
        <p:blipFill>
          <a:blip r:embed="rId3"/>
          <a:srcRect l="0" t="35436" r="11812" b="29105"/>
          <a:stretch/>
        </p:blipFill>
        <p:spPr>
          <a:xfrm>
            <a:off x="8736840" y="360"/>
            <a:ext cx="1342800" cy="539280"/>
          </a:xfrm>
          <a:prstGeom prst="rect">
            <a:avLst/>
          </a:prstGeom>
          <a:ln w="0">
            <a:noFill/>
          </a:ln>
        </p:spPr>
      </p:pic>
      <p:pic>
        <p:nvPicPr>
          <p:cNvPr id="193" name="" descr=""/>
          <p:cNvPicPr/>
          <p:nvPr/>
        </p:nvPicPr>
        <p:blipFill>
          <a:blip r:embed="rId4"/>
          <a:stretch/>
        </p:blipFill>
        <p:spPr>
          <a:xfrm>
            <a:off x="26280" y="2160"/>
            <a:ext cx="693360" cy="569520"/>
          </a:xfrm>
          <a:prstGeom prst="rect">
            <a:avLst/>
          </a:prstGeom>
          <a:ln w="0">
            <a:noFill/>
          </a:ln>
        </p:spPr>
      </p:pic>
      <p:sp>
        <p:nvSpPr>
          <p:cNvPr id="194"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195" name="" descr=""/>
          <p:cNvPicPr/>
          <p:nvPr/>
        </p:nvPicPr>
        <p:blipFill>
          <a:blip r:embed="rId5"/>
          <a:stretch/>
        </p:blipFill>
        <p:spPr>
          <a:xfrm>
            <a:off x="2448000" y="858960"/>
            <a:ext cx="3738960" cy="2200680"/>
          </a:xfrm>
          <a:prstGeom prst="rect">
            <a:avLst/>
          </a:prstGeom>
          <a:ln w="0">
            <a:solidFill>
              <a:srgbClr val="3465a4"/>
            </a:solidFill>
          </a:ln>
        </p:spPr>
      </p:pic>
      <p:pic>
        <p:nvPicPr>
          <p:cNvPr id="196" name="" descr=""/>
          <p:cNvPicPr/>
          <p:nvPr/>
        </p:nvPicPr>
        <p:blipFill>
          <a:blip r:embed="rId6"/>
          <a:stretch/>
        </p:blipFill>
        <p:spPr>
          <a:xfrm>
            <a:off x="6300000" y="858960"/>
            <a:ext cx="3599640" cy="2200680"/>
          </a:xfrm>
          <a:prstGeom prst="rect">
            <a:avLst/>
          </a:prstGeom>
          <a:ln w="0">
            <a:solidFill>
              <a:srgbClr val="3465a4"/>
            </a:solidFill>
          </a:ln>
        </p:spPr>
      </p:pic>
      <p:pic>
        <p:nvPicPr>
          <p:cNvPr id="197" name="" descr=""/>
          <p:cNvPicPr/>
          <p:nvPr/>
        </p:nvPicPr>
        <p:blipFill>
          <a:blip r:embed="rId7"/>
          <a:stretch/>
        </p:blipFill>
        <p:spPr>
          <a:xfrm>
            <a:off x="2448000" y="3214440"/>
            <a:ext cx="3743640" cy="2185200"/>
          </a:xfrm>
          <a:prstGeom prst="rect">
            <a:avLst/>
          </a:prstGeom>
          <a:ln w="0">
            <a:solidFill>
              <a:srgbClr val="3465a4"/>
            </a:solidFill>
          </a:ln>
        </p:spPr>
      </p:pic>
      <p:pic>
        <p:nvPicPr>
          <p:cNvPr id="198" name="" descr=""/>
          <p:cNvPicPr/>
          <p:nvPr/>
        </p:nvPicPr>
        <p:blipFill>
          <a:blip r:embed="rId8"/>
          <a:stretch/>
        </p:blipFill>
        <p:spPr>
          <a:xfrm>
            <a:off x="6300000" y="3240000"/>
            <a:ext cx="3599640" cy="215964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199" name="" descr=""/>
          <p:cNvPicPr/>
          <p:nvPr/>
        </p:nvPicPr>
        <p:blipFill>
          <a:blip r:embed="rId1"/>
          <a:srcRect l="0" t="0" r="0" b="25681"/>
          <a:stretch/>
        </p:blipFill>
        <p:spPr>
          <a:xfrm>
            <a:off x="-11520" y="0"/>
            <a:ext cx="10091160" cy="539280"/>
          </a:xfrm>
          <a:prstGeom prst="rect">
            <a:avLst/>
          </a:prstGeom>
          <a:ln w="0">
            <a:noFill/>
          </a:ln>
        </p:spPr>
      </p:pic>
      <p:pic>
        <p:nvPicPr>
          <p:cNvPr id="200" name="" descr=""/>
          <p:cNvPicPr/>
          <p:nvPr/>
        </p:nvPicPr>
        <p:blipFill>
          <a:blip r:embed="rId2"/>
          <a:srcRect l="0" t="0" r="0" b="25681"/>
          <a:stretch/>
        </p:blipFill>
        <p:spPr>
          <a:xfrm>
            <a:off x="-11520" y="360"/>
            <a:ext cx="10091160" cy="539280"/>
          </a:xfrm>
          <a:prstGeom prst="rect">
            <a:avLst/>
          </a:prstGeom>
          <a:ln w="0">
            <a:noFill/>
          </a:ln>
        </p:spPr>
      </p:pic>
      <p:pic>
        <p:nvPicPr>
          <p:cNvPr id="201" name="" descr=""/>
          <p:cNvPicPr/>
          <p:nvPr/>
        </p:nvPicPr>
        <p:blipFill>
          <a:blip r:embed="rId3"/>
          <a:srcRect l="0" t="35436" r="11812" b="29105"/>
          <a:stretch/>
        </p:blipFill>
        <p:spPr>
          <a:xfrm>
            <a:off x="8736840" y="360"/>
            <a:ext cx="1342800" cy="539280"/>
          </a:xfrm>
          <a:prstGeom prst="rect">
            <a:avLst/>
          </a:prstGeom>
          <a:ln w="0">
            <a:noFill/>
          </a:ln>
        </p:spPr>
      </p:pic>
      <p:pic>
        <p:nvPicPr>
          <p:cNvPr id="202" name="" descr=""/>
          <p:cNvPicPr/>
          <p:nvPr/>
        </p:nvPicPr>
        <p:blipFill>
          <a:blip r:embed="rId4"/>
          <a:stretch/>
        </p:blipFill>
        <p:spPr>
          <a:xfrm>
            <a:off x="26280" y="2160"/>
            <a:ext cx="693360" cy="569520"/>
          </a:xfrm>
          <a:prstGeom prst="rect">
            <a:avLst/>
          </a:prstGeom>
          <a:ln w="0">
            <a:noFill/>
          </a:ln>
        </p:spPr>
      </p:pic>
      <p:sp>
        <p:nvSpPr>
          <p:cNvPr id="203"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204" name="" descr=""/>
          <p:cNvPicPr/>
          <p:nvPr/>
        </p:nvPicPr>
        <p:blipFill>
          <a:blip r:embed="rId5"/>
          <a:stretch/>
        </p:blipFill>
        <p:spPr>
          <a:xfrm>
            <a:off x="2448000" y="1020240"/>
            <a:ext cx="3671640" cy="2219400"/>
          </a:xfrm>
          <a:prstGeom prst="rect">
            <a:avLst/>
          </a:prstGeom>
          <a:ln w="0">
            <a:solidFill>
              <a:srgbClr val="3465a4"/>
            </a:solidFill>
          </a:ln>
        </p:spPr>
      </p:pic>
      <p:pic>
        <p:nvPicPr>
          <p:cNvPr id="205" name="" descr=""/>
          <p:cNvPicPr/>
          <p:nvPr/>
        </p:nvPicPr>
        <p:blipFill>
          <a:blip r:embed="rId6"/>
          <a:stretch/>
        </p:blipFill>
        <p:spPr>
          <a:xfrm>
            <a:off x="6243120" y="1044000"/>
            <a:ext cx="3476520" cy="2195640"/>
          </a:xfrm>
          <a:prstGeom prst="rect">
            <a:avLst/>
          </a:prstGeom>
          <a:ln w="0">
            <a:solidFill>
              <a:srgbClr val="3465a4"/>
            </a:solidFill>
          </a:ln>
        </p:spPr>
      </p:pic>
      <p:pic>
        <p:nvPicPr>
          <p:cNvPr id="206" name="" descr=""/>
          <p:cNvPicPr/>
          <p:nvPr/>
        </p:nvPicPr>
        <p:blipFill>
          <a:blip r:embed="rId7"/>
          <a:stretch/>
        </p:blipFill>
        <p:spPr>
          <a:xfrm>
            <a:off x="2457720" y="3420000"/>
            <a:ext cx="3661920" cy="1979640"/>
          </a:xfrm>
          <a:prstGeom prst="rect">
            <a:avLst/>
          </a:prstGeom>
          <a:ln w="0">
            <a:solidFill>
              <a:srgbClr val="3465a4"/>
            </a:solidFill>
          </a:ln>
        </p:spPr>
      </p:pic>
      <p:pic>
        <p:nvPicPr>
          <p:cNvPr id="207" name="" descr=""/>
          <p:cNvPicPr/>
          <p:nvPr/>
        </p:nvPicPr>
        <p:blipFill>
          <a:blip r:embed="rId8"/>
          <a:stretch/>
        </p:blipFill>
        <p:spPr>
          <a:xfrm>
            <a:off x="6236280" y="3420000"/>
            <a:ext cx="3483360" cy="197964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208" name="" descr=""/>
          <p:cNvPicPr/>
          <p:nvPr/>
        </p:nvPicPr>
        <p:blipFill>
          <a:blip r:embed="rId1"/>
          <a:srcRect l="0" t="0" r="0" b="25681"/>
          <a:stretch/>
        </p:blipFill>
        <p:spPr>
          <a:xfrm>
            <a:off x="-11520" y="0"/>
            <a:ext cx="10091160" cy="539280"/>
          </a:xfrm>
          <a:prstGeom prst="rect">
            <a:avLst/>
          </a:prstGeom>
          <a:ln w="0">
            <a:noFill/>
          </a:ln>
        </p:spPr>
      </p:pic>
      <p:pic>
        <p:nvPicPr>
          <p:cNvPr id="209" name="" descr=""/>
          <p:cNvPicPr/>
          <p:nvPr/>
        </p:nvPicPr>
        <p:blipFill>
          <a:blip r:embed="rId2"/>
          <a:srcRect l="0" t="0" r="0" b="25681"/>
          <a:stretch/>
        </p:blipFill>
        <p:spPr>
          <a:xfrm>
            <a:off x="-11520" y="360"/>
            <a:ext cx="10091160" cy="539280"/>
          </a:xfrm>
          <a:prstGeom prst="rect">
            <a:avLst/>
          </a:prstGeom>
          <a:ln w="0">
            <a:noFill/>
          </a:ln>
        </p:spPr>
      </p:pic>
      <p:pic>
        <p:nvPicPr>
          <p:cNvPr id="210" name="" descr=""/>
          <p:cNvPicPr/>
          <p:nvPr/>
        </p:nvPicPr>
        <p:blipFill>
          <a:blip r:embed="rId3"/>
          <a:srcRect l="0" t="35436" r="11812" b="29105"/>
          <a:stretch/>
        </p:blipFill>
        <p:spPr>
          <a:xfrm>
            <a:off x="8736840" y="360"/>
            <a:ext cx="1342800" cy="539280"/>
          </a:xfrm>
          <a:prstGeom prst="rect">
            <a:avLst/>
          </a:prstGeom>
          <a:ln w="0">
            <a:noFill/>
          </a:ln>
        </p:spPr>
      </p:pic>
      <p:pic>
        <p:nvPicPr>
          <p:cNvPr id="211" name="" descr=""/>
          <p:cNvPicPr/>
          <p:nvPr/>
        </p:nvPicPr>
        <p:blipFill>
          <a:blip r:embed="rId4"/>
          <a:stretch/>
        </p:blipFill>
        <p:spPr>
          <a:xfrm>
            <a:off x="26280" y="2160"/>
            <a:ext cx="693360" cy="569520"/>
          </a:xfrm>
          <a:prstGeom prst="rect">
            <a:avLst/>
          </a:prstGeom>
          <a:ln w="0">
            <a:noFill/>
          </a:ln>
        </p:spPr>
      </p:pic>
      <p:sp>
        <p:nvSpPr>
          <p:cNvPr id="212"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213" name="" descr=""/>
          <p:cNvPicPr/>
          <p:nvPr/>
        </p:nvPicPr>
        <p:blipFill>
          <a:blip r:embed="rId5"/>
          <a:stretch/>
        </p:blipFill>
        <p:spPr>
          <a:xfrm>
            <a:off x="2736000" y="676080"/>
            <a:ext cx="3599640" cy="2275560"/>
          </a:xfrm>
          <a:prstGeom prst="rect">
            <a:avLst/>
          </a:prstGeom>
          <a:ln w="0">
            <a:solidFill>
              <a:srgbClr val="3465a4"/>
            </a:solidFill>
          </a:ln>
        </p:spPr>
      </p:pic>
      <p:pic>
        <p:nvPicPr>
          <p:cNvPr id="214" name="" descr=""/>
          <p:cNvPicPr/>
          <p:nvPr/>
        </p:nvPicPr>
        <p:blipFill>
          <a:blip r:embed="rId6"/>
          <a:stretch/>
        </p:blipFill>
        <p:spPr>
          <a:xfrm>
            <a:off x="6516000" y="683640"/>
            <a:ext cx="3203640" cy="2268000"/>
          </a:xfrm>
          <a:prstGeom prst="rect">
            <a:avLst/>
          </a:prstGeom>
          <a:ln w="0">
            <a:solidFill>
              <a:srgbClr val="3465a4"/>
            </a:solidFill>
          </a:ln>
        </p:spPr>
      </p:pic>
      <p:pic>
        <p:nvPicPr>
          <p:cNvPr id="215" name="" descr=""/>
          <p:cNvPicPr/>
          <p:nvPr/>
        </p:nvPicPr>
        <p:blipFill>
          <a:blip r:embed="rId7"/>
          <a:stretch/>
        </p:blipFill>
        <p:spPr>
          <a:xfrm>
            <a:off x="2748240" y="3059280"/>
            <a:ext cx="3551400" cy="2520360"/>
          </a:xfrm>
          <a:prstGeom prst="rect">
            <a:avLst/>
          </a:prstGeom>
          <a:ln w="0">
            <a:solidFill>
              <a:srgbClr val="3465a4"/>
            </a:solidFill>
          </a:ln>
        </p:spPr>
      </p:pic>
      <p:pic>
        <p:nvPicPr>
          <p:cNvPr id="216" name="" descr=""/>
          <p:cNvPicPr/>
          <p:nvPr/>
        </p:nvPicPr>
        <p:blipFill>
          <a:blip r:embed="rId8"/>
          <a:stretch/>
        </p:blipFill>
        <p:spPr>
          <a:xfrm>
            <a:off x="6516000" y="3096000"/>
            <a:ext cx="3203640" cy="246276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217" name="" descr=""/>
          <p:cNvPicPr/>
          <p:nvPr/>
        </p:nvPicPr>
        <p:blipFill>
          <a:blip r:embed="rId1"/>
          <a:srcRect l="0" t="0" r="0" b="25681"/>
          <a:stretch/>
        </p:blipFill>
        <p:spPr>
          <a:xfrm>
            <a:off x="-11520" y="0"/>
            <a:ext cx="10091160" cy="539280"/>
          </a:xfrm>
          <a:prstGeom prst="rect">
            <a:avLst/>
          </a:prstGeom>
          <a:ln w="0">
            <a:noFill/>
          </a:ln>
        </p:spPr>
      </p:pic>
      <p:pic>
        <p:nvPicPr>
          <p:cNvPr id="218" name="" descr=""/>
          <p:cNvPicPr/>
          <p:nvPr/>
        </p:nvPicPr>
        <p:blipFill>
          <a:blip r:embed="rId2"/>
          <a:srcRect l="0" t="0" r="0" b="25681"/>
          <a:stretch/>
        </p:blipFill>
        <p:spPr>
          <a:xfrm>
            <a:off x="-11520" y="360"/>
            <a:ext cx="10091160" cy="539280"/>
          </a:xfrm>
          <a:prstGeom prst="rect">
            <a:avLst/>
          </a:prstGeom>
          <a:ln w="0">
            <a:noFill/>
          </a:ln>
        </p:spPr>
      </p:pic>
      <p:pic>
        <p:nvPicPr>
          <p:cNvPr id="219" name="" descr=""/>
          <p:cNvPicPr/>
          <p:nvPr/>
        </p:nvPicPr>
        <p:blipFill>
          <a:blip r:embed="rId3"/>
          <a:srcRect l="0" t="35436" r="11812" b="29105"/>
          <a:stretch/>
        </p:blipFill>
        <p:spPr>
          <a:xfrm>
            <a:off x="8736840" y="360"/>
            <a:ext cx="1342800" cy="539280"/>
          </a:xfrm>
          <a:prstGeom prst="rect">
            <a:avLst/>
          </a:prstGeom>
          <a:ln w="0">
            <a:noFill/>
          </a:ln>
        </p:spPr>
      </p:pic>
      <p:pic>
        <p:nvPicPr>
          <p:cNvPr id="220" name="" descr=""/>
          <p:cNvPicPr/>
          <p:nvPr/>
        </p:nvPicPr>
        <p:blipFill>
          <a:blip r:embed="rId4"/>
          <a:stretch/>
        </p:blipFill>
        <p:spPr>
          <a:xfrm>
            <a:off x="26280" y="2160"/>
            <a:ext cx="693360" cy="569520"/>
          </a:xfrm>
          <a:prstGeom prst="rect">
            <a:avLst/>
          </a:prstGeom>
          <a:ln w="0">
            <a:noFill/>
          </a:ln>
        </p:spPr>
      </p:pic>
      <p:sp>
        <p:nvSpPr>
          <p:cNvPr id="221"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222" name="" descr=""/>
          <p:cNvPicPr/>
          <p:nvPr/>
        </p:nvPicPr>
        <p:blipFill>
          <a:blip r:embed="rId5"/>
          <a:stretch/>
        </p:blipFill>
        <p:spPr>
          <a:xfrm>
            <a:off x="2987640" y="735840"/>
            <a:ext cx="3132360" cy="2324160"/>
          </a:xfrm>
          <a:prstGeom prst="rect">
            <a:avLst/>
          </a:prstGeom>
          <a:ln w="0">
            <a:solidFill>
              <a:srgbClr val="3465a4"/>
            </a:solidFill>
          </a:ln>
        </p:spPr>
      </p:pic>
      <p:pic>
        <p:nvPicPr>
          <p:cNvPr id="223" name="" descr=""/>
          <p:cNvPicPr/>
          <p:nvPr/>
        </p:nvPicPr>
        <p:blipFill>
          <a:blip r:embed="rId6"/>
          <a:stretch/>
        </p:blipFill>
        <p:spPr>
          <a:xfrm>
            <a:off x="6344640" y="720000"/>
            <a:ext cx="3015360" cy="2340000"/>
          </a:xfrm>
          <a:prstGeom prst="rect">
            <a:avLst/>
          </a:prstGeom>
          <a:ln w="0">
            <a:solidFill>
              <a:srgbClr val="3465a4"/>
            </a:solidFill>
          </a:ln>
        </p:spPr>
      </p:pic>
      <p:pic>
        <p:nvPicPr>
          <p:cNvPr id="224" name="" descr=""/>
          <p:cNvPicPr/>
          <p:nvPr/>
        </p:nvPicPr>
        <p:blipFill>
          <a:blip r:embed="rId7"/>
          <a:stretch/>
        </p:blipFill>
        <p:spPr>
          <a:xfrm>
            <a:off x="3003480" y="3240000"/>
            <a:ext cx="3116520" cy="2160000"/>
          </a:xfrm>
          <a:prstGeom prst="rect">
            <a:avLst/>
          </a:prstGeom>
          <a:ln w="0">
            <a:solidFill>
              <a:srgbClr val="3465a4"/>
            </a:solidFill>
          </a:ln>
        </p:spPr>
      </p:pic>
      <p:pic>
        <p:nvPicPr>
          <p:cNvPr id="225" name="" descr=""/>
          <p:cNvPicPr/>
          <p:nvPr/>
        </p:nvPicPr>
        <p:blipFill>
          <a:blip r:embed="rId8"/>
          <a:stretch/>
        </p:blipFill>
        <p:spPr>
          <a:xfrm>
            <a:off x="6348240" y="3240000"/>
            <a:ext cx="3011760" cy="21600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226" name="" descr=""/>
          <p:cNvPicPr/>
          <p:nvPr/>
        </p:nvPicPr>
        <p:blipFill>
          <a:blip r:embed="rId1"/>
          <a:srcRect l="0" t="0" r="0" b="25681"/>
          <a:stretch/>
        </p:blipFill>
        <p:spPr>
          <a:xfrm>
            <a:off x="-11520" y="0"/>
            <a:ext cx="10091160" cy="539280"/>
          </a:xfrm>
          <a:prstGeom prst="rect">
            <a:avLst/>
          </a:prstGeom>
          <a:ln w="0">
            <a:noFill/>
          </a:ln>
        </p:spPr>
      </p:pic>
      <p:pic>
        <p:nvPicPr>
          <p:cNvPr id="227" name="" descr=""/>
          <p:cNvPicPr/>
          <p:nvPr/>
        </p:nvPicPr>
        <p:blipFill>
          <a:blip r:embed="rId2"/>
          <a:srcRect l="0" t="0" r="0" b="25681"/>
          <a:stretch/>
        </p:blipFill>
        <p:spPr>
          <a:xfrm>
            <a:off x="-11520" y="360"/>
            <a:ext cx="10091160" cy="539280"/>
          </a:xfrm>
          <a:prstGeom prst="rect">
            <a:avLst/>
          </a:prstGeom>
          <a:ln w="0">
            <a:noFill/>
          </a:ln>
        </p:spPr>
      </p:pic>
      <p:pic>
        <p:nvPicPr>
          <p:cNvPr id="228" name="" descr=""/>
          <p:cNvPicPr/>
          <p:nvPr/>
        </p:nvPicPr>
        <p:blipFill>
          <a:blip r:embed="rId3"/>
          <a:srcRect l="0" t="35436" r="11812" b="29105"/>
          <a:stretch/>
        </p:blipFill>
        <p:spPr>
          <a:xfrm>
            <a:off x="8736840" y="360"/>
            <a:ext cx="1342800" cy="539280"/>
          </a:xfrm>
          <a:prstGeom prst="rect">
            <a:avLst/>
          </a:prstGeom>
          <a:ln w="0">
            <a:noFill/>
          </a:ln>
        </p:spPr>
      </p:pic>
      <p:pic>
        <p:nvPicPr>
          <p:cNvPr id="229" name="" descr=""/>
          <p:cNvPicPr/>
          <p:nvPr/>
        </p:nvPicPr>
        <p:blipFill>
          <a:blip r:embed="rId4"/>
          <a:stretch/>
        </p:blipFill>
        <p:spPr>
          <a:xfrm>
            <a:off x="26280" y="2160"/>
            <a:ext cx="693360" cy="569520"/>
          </a:xfrm>
          <a:prstGeom prst="rect">
            <a:avLst/>
          </a:prstGeom>
          <a:ln w="0">
            <a:noFill/>
          </a:ln>
        </p:spPr>
      </p:pic>
      <p:sp>
        <p:nvSpPr>
          <p:cNvPr id="230"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231" name="" descr=""/>
          <p:cNvPicPr/>
          <p:nvPr/>
        </p:nvPicPr>
        <p:blipFill>
          <a:blip r:embed="rId5"/>
          <a:stretch/>
        </p:blipFill>
        <p:spPr>
          <a:xfrm>
            <a:off x="2429280" y="720000"/>
            <a:ext cx="3690720" cy="2351520"/>
          </a:xfrm>
          <a:prstGeom prst="rect">
            <a:avLst/>
          </a:prstGeom>
          <a:ln w="0">
            <a:solidFill>
              <a:srgbClr val="3465a4"/>
            </a:solidFill>
          </a:ln>
        </p:spPr>
      </p:pic>
      <p:pic>
        <p:nvPicPr>
          <p:cNvPr id="232" name="" descr=""/>
          <p:cNvPicPr/>
          <p:nvPr/>
        </p:nvPicPr>
        <p:blipFill>
          <a:blip r:embed="rId6"/>
          <a:stretch/>
        </p:blipFill>
        <p:spPr>
          <a:xfrm>
            <a:off x="6300000" y="720000"/>
            <a:ext cx="3420000" cy="2377440"/>
          </a:xfrm>
          <a:prstGeom prst="rect">
            <a:avLst/>
          </a:prstGeom>
          <a:ln w="0">
            <a:solidFill>
              <a:srgbClr val="3465a4"/>
            </a:solidFill>
          </a:ln>
        </p:spPr>
      </p:pic>
      <p:pic>
        <p:nvPicPr>
          <p:cNvPr id="233" name="" descr=""/>
          <p:cNvPicPr/>
          <p:nvPr/>
        </p:nvPicPr>
        <p:blipFill>
          <a:blip r:embed="rId7"/>
          <a:stretch/>
        </p:blipFill>
        <p:spPr>
          <a:xfrm>
            <a:off x="2445480" y="3240000"/>
            <a:ext cx="3674520" cy="2196000"/>
          </a:xfrm>
          <a:prstGeom prst="rect">
            <a:avLst/>
          </a:prstGeom>
          <a:ln w="0">
            <a:solidFill>
              <a:srgbClr val="3465a4"/>
            </a:solidFill>
          </a:ln>
        </p:spPr>
      </p:pic>
      <p:pic>
        <p:nvPicPr>
          <p:cNvPr id="234" name="" descr=""/>
          <p:cNvPicPr/>
          <p:nvPr/>
        </p:nvPicPr>
        <p:blipFill>
          <a:blip r:embed="rId8"/>
          <a:stretch/>
        </p:blipFill>
        <p:spPr>
          <a:xfrm>
            <a:off x="6300000" y="3240000"/>
            <a:ext cx="3420000" cy="220536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235" name="" descr=""/>
          <p:cNvPicPr/>
          <p:nvPr/>
        </p:nvPicPr>
        <p:blipFill>
          <a:blip r:embed="rId1"/>
          <a:srcRect l="0" t="0" r="0" b="25681"/>
          <a:stretch/>
        </p:blipFill>
        <p:spPr>
          <a:xfrm>
            <a:off x="-11520" y="0"/>
            <a:ext cx="10091160" cy="539280"/>
          </a:xfrm>
          <a:prstGeom prst="rect">
            <a:avLst/>
          </a:prstGeom>
          <a:ln w="0">
            <a:noFill/>
          </a:ln>
        </p:spPr>
      </p:pic>
      <p:pic>
        <p:nvPicPr>
          <p:cNvPr id="236" name="" descr=""/>
          <p:cNvPicPr/>
          <p:nvPr/>
        </p:nvPicPr>
        <p:blipFill>
          <a:blip r:embed="rId2"/>
          <a:srcRect l="0" t="0" r="0" b="25681"/>
          <a:stretch/>
        </p:blipFill>
        <p:spPr>
          <a:xfrm>
            <a:off x="-11520" y="360"/>
            <a:ext cx="10091160" cy="539280"/>
          </a:xfrm>
          <a:prstGeom prst="rect">
            <a:avLst/>
          </a:prstGeom>
          <a:ln w="0">
            <a:noFill/>
          </a:ln>
        </p:spPr>
      </p:pic>
      <p:pic>
        <p:nvPicPr>
          <p:cNvPr id="237" name="" descr=""/>
          <p:cNvPicPr/>
          <p:nvPr/>
        </p:nvPicPr>
        <p:blipFill>
          <a:blip r:embed="rId3"/>
          <a:srcRect l="0" t="35436" r="11812" b="29105"/>
          <a:stretch/>
        </p:blipFill>
        <p:spPr>
          <a:xfrm>
            <a:off x="8736840" y="360"/>
            <a:ext cx="1342800" cy="539280"/>
          </a:xfrm>
          <a:prstGeom prst="rect">
            <a:avLst/>
          </a:prstGeom>
          <a:ln w="0">
            <a:noFill/>
          </a:ln>
        </p:spPr>
      </p:pic>
      <p:pic>
        <p:nvPicPr>
          <p:cNvPr id="238" name="" descr=""/>
          <p:cNvPicPr/>
          <p:nvPr/>
        </p:nvPicPr>
        <p:blipFill>
          <a:blip r:embed="rId4"/>
          <a:stretch/>
        </p:blipFill>
        <p:spPr>
          <a:xfrm>
            <a:off x="26280" y="2160"/>
            <a:ext cx="693360" cy="569520"/>
          </a:xfrm>
          <a:prstGeom prst="rect">
            <a:avLst/>
          </a:prstGeom>
          <a:ln w="0">
            <a:noFill/>
          </a:ln>
        </p:spPr>
      </p:pic>
      <p:sp>
        <p:nvSpPr>
          <p:cNvPr id="239"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240" name="" descr=""/>
          <p:cNvPicPr/>
          <p:nvPr/>
        </p:nvPicPr>
        <p:blipFill>
          <a:blip r:embed="rId5"/>
          <a:stretch/>
        </p:blipFill>
        <p:spPr>
          <a:xfrm>
            <a:off x="2700000" y="720000"/>
            <a:ext cx="3240000" cy="2196000"/>
          </a:xfrm>
          <a:prstGeom prst="rect">
            <a:avLst/>
          </a:prstGeom>
          <a:ln w="0">
            <a:solidFill>
              <a:srgbClr val="3465a4"/>
            </a:solidFill>
          </a:ln>
        </p:spPr>
      </p:pic>
      <p:pic>
        <p:nvPicPr>
          <p:cNvPr id="241" name="" descr=""/>
          <p:cNvPicPr/>
          <p:nvPr/>
        </p:nvPicPr>
        <p:blipFill>
          <a:blip r:embed="rId6"/>
          <a:stretch/>
        </p:blipFill>
        <p:spPr>
          <a:xfrm>
            <a:off x="6052320" y="720000"/>
            <a:ext cx="3307680" cy="2205720"/>
          </a:xfrm>
          <a:prstGeom prst="rect">
            <a:avLst/>
          </a:prstGeom>
          <a:ln w="0">
            <a:solidFill>
              <a:srgbClr val="3465a4"/>
            </a:solidFill>
          </a:ln>
        </p:spPr>
      </p:pic>
      <p:pic>
        <p:nvPicPr>
          <p:cNvPr id="242" name="" descr=""/>
          <p:cNvPicPr/>
          <p:nvPr/>
        </p:nvPicPr>
        <p:blipFill>
          <a:blip r:embed="rId7"/>
          <a:stretch/>
        </p:blipFill>
        <p:spPr>
          <a:xfrm>
            <a:off x="2700000" y="3060000"/>
            <a:ext cx="3240000" cy="2340000"/>
          </a:xfrm>
          <a:prstGeom prst="rect">
            <a:avLst/>
          </a:prstGeom>
          <a:ln w="0">
            <a:solidFill>
              <a:srgbClr val="3465a4"/>
            </a:solidFill>
          </a:ln>
        </p:spPr>
      </p:pic>
      <p:pic>
        <p:nvPicPr>
          <p:cNvPr id="243" name="" descr=""/>
          <p:cNvPicPr/>
          <p:nvPr/>
        </p:nvPicPr>
        <p:blipFill>
          <a:blip r:embed="rId8"/>
          <a:stretch/>
        </p:blipFill>
        <p:spPr>
          <a:xfrm>
            <a:off x="6084000" y="3060000"/>
            <a:ext cx="3273480" cy="23400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244" name="" descr=""/>
          <p:cNvPicPr/>
          <p:nvPr/>
        </p:nvPicPr>
        <p:blipFill>
          <a:blip r:embed="rId1"/>
          <a:srcRect l="0" t="0" r="0" b="25681"/>
          <a:stretch/>
        </p:blipFill>
        <p:spPr>
          <a:xfrm>
            <a:off x="-11520" y="0"/>
            <a:ext cx="10091160" cy="539280"/>
          </a:xfrm>
          <a:prstGeom prst="rect">
            <a:avLst/>
          </a:prstGeom>
          <a:ln w="0">
            <a:noFill/>
          </a:ln>
        </p:spPr>
      </p:pic>
      <p:pic>
        <p:nvPicPr>
          <p:cNvPr id="245" name="" descr=""/>
          <p:cNvPicPr/>
          <p:nvPr/>
        </p:nvPicPr>
        <p:blipFill>
          <a:blip r:embed="rId2"/>
          <a:srcRect l="0" t="0" r="0" b="25681"/>
          <a:stretch/>
        </p:blipFill>
        <p:spPr>
          <a:xfrm>
            <a:off x="-11520" y="360"/>
            <a:ext cx="10091160" cy="539280"/>
          </a:xfrm>
          <a:prstGeom prst="rect">
            <a:avLst/>
          </a:prstGeom>
          <a:ln w="0">
            <a:noFill/>
          </a:ln>
        </p:spPr>
      </p:pic>
      <p:pic>
        <p:nvPicPr>
          <p:cNvPr id="246" name="" descr=""/>
          <p:cNvPicPr/>
          <p:nvPr/>
        </p:nvPicPr>
        <p:blipFill>
          <a:blip r:embed="rId3"/>
          <a:srcRect l="0" t="35436" r="11812" b="29105"/>
          <a:stretch/>
        </p:blipFill>
        <p:spPr>
          <a:xfrm>
            <a:off x="8736840" y="360"/>
            <a:ext cx="1342800" cy="539280"/>
          </a:xfrm>
          <a:prstGeom prst="rect">
            <a:avLst/>
          </a:prstGeom>
          <a:ln w="0">
            <a:noFill/>
          </a:ln>
        </p:spPr>
      </p:pic>
      <p:pic>
        <p:nvPicPr>
          <p:cNvPr id="247" name="" descr=""/>
          <p:cNvPicPr/>
          <p:nvPr/>
        </p:nvPicPr>
        <p:blipFill>
          <a:blip r:embed="rId4"/>
          <a:stretch/>
        </p:blipFill>
        <p:spPr>
          <a:xfrm>
            <a:off x="26280" y="2160"/>
            <a:ext cx="693360" cy="569520"/>
          </a:xfrm>
          <a:prstGeom prst="rect">
            <a:avLst/>
          </a:prstGeom>
          <a:ln w="0">
            <a:noFill/>
          </a:ln>
        </p:spPr>
      </p:pic>
      <p:sp>
        <p:nvSpPr>
          <p:cNvPr id="248"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249" name="" descr=""/>
          <p:cNvPicPr/>
          <p:nvPr/>
        </p:nvPicPr>
        <p:blipFill>
          <a:blip r:embed="rId5"/>
          <a:stretch/>
        </p:blipFill>
        <p:spPr>
          <a:xfrm>
            <a:off x="2340000" y="720000"/>
            <a:ext cx="3600000" cy="2165760"/>
          </a:xfrm>
          <a:prstGeom prst="rect">
            <a:avLst/>
          </a:prstGeom>
          <a:ln w="0">
            <a:solidFill>
              <a:srgbClr val="3465a4"/>
            </a:solidFill>
          </a:ln>
        </p:spPr>
      </p:pic>
      <p:pic>
        <p:nvPicPr>
          <p:cNvPr id="250" name="" descr=""/>
          <p:cNvPicPr/>
          <p:nvPr/>
        </p:nvPicPr>
        <p:blipFill>
          <a:blip r:embed="rId6"/>
          <a:stretch/>
        </p:blipFill>
        <p:spPr>
          <a:xfrm>
            <a:off x="6084000" y="720000"/>
            <a:ext cx="3780000" cy="2160000"/>
          </a:xfrm>
          <a:prstGeom prst="rect">
            <a:avLst/>
          </a:prstGeom>
          <a:ln w="0">
            <a:solidFill>
              <a:srgbClr val="3465a4"/>
            </a:solidFill>
          </a:ln>
        </p:spPr>
      </p:pic>
      <p:pic>
        <p:nvPicPr>
          <p:cNvPr id="251" name="" descr=""/>
          <p:cNvPicPr/>
          <p:nvPr/>
        </p:nvPicPr>
        <p:blipFill>
          <a:blip r:embed="rId7"/>
          <a:stretch/>
        </p:blipFill>
        <p:spPr>
          <a:xfrm>
            <a:off x="2340000" y="3060000"/>
            <a:ext cx="3600000" cy="2188800"/>
          </a:xfrm>
          <a:prstGeom prst="rect">
            <a:avLst/>
          </a:prstGeom>
          <a:ln w="0">
            <a:solidFill>
              <a:srgbClr val="3465a4"/>
            </a:solidFill>
          </a:ln>
        </p:spPr>
      </p:pic>
      <p:pic>
        <p:nvPicPr>
          <p:cNvPr id="252" name="" descr=""/>
          <p:cNvPicPr/>
          <p:nvPr/>
        </p:nvPicPr>
        <p:blipFill>
          <a:blip r:embed="rId8"/>
          <a:stretch/>
        </p:blipFill>
        <p:spPr>
          <a:xfrm>
            <a:off x="6120000" y="3060000"/>
            <a:ext cx="3733920" cy="21600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253" name="" descr=""/>
          <p:cNvPicPr/>
          <p:nvPr/>
        </p:nvPicPr>
        <p:blipFill>
          <a:blip r:embed="rId1"/>
          <a:srcRect l="0" t="0" r="0" b="25681"/>
          <a:stretch/>
        </p:blipFill>
        <p:spPr>
          <a:xfrm>
            <a:off x="-11520" y="0"/>
            <a:ext cx="10091160" cy="539280"/>
          </a:xfrm>
          <a:prstGeom prst="rect">
            <a:avLst/>
          </a:prstGeom>
          <a:ln w="0">
            <a:noFill/>
          </a:ln>
        </p:spPr>
      </p:pic>
      <p:pic>
        <p:nvPicPr>
          <p:cNvPr id="254" name="" descr=""/>
          <p:cNvPicPr/>
          <p:nvPr/>
        </p:nvPicPr>
        <p:blipFill>
          <a:blip r:embed="rId2"/>
          <a:srcRect l="0" t="0" r="0" b="25681"/>
          <a:stretch/>
        </p:blipFill>
        <p:spPr>
          <a:xfrm>
            <a:off x="-11520" y="360"/>
            <a:ext cx="10091160" cy="539280"/>
          </a:xfrm>
          <a:prstGeom prst="rect">
            <a:avLst/>
          </a:prstGeom>
          <a:ln w="0">
            <a:noFill/>
          </a:ln>
        </p:spPr>
      </p:pic>
      <p:pic>
        <p:nvPicPr>
          <p:cNvPr id="255" name="" descr=""/>
          <p:cNvPicPr/>
          <p:nvPr/>
        </p:nvPicPr>
        <p:blipFill>
          <a:blip r:embed="rId3"/>
          <a:srcRect l="0" t="35436" r="11812" b="29105"/>
          <a:stretch/>
        </p:blipFill>
        <p:spPr>
          <a:xfrm>
            <a:off x="8736840" y="360"/>
            <a:ext cx="1342800" cy="539280"/>
          </a:xfrm>
          <a:prstGeom prst="rect">
            <a:avLst/>
          </a:prstGeom>
          <a:ln w="0">
            <a:noFill/>
          </a:ln>
        </p:spPr>
      </p:pic>
      <p:pic>
        <p:nvPicPr>
          <p:cNvPr id="256" name="" descr=""/>
          <p:cNvPicPr/>
          <p:nvPr/>
        </p:nvPicPr>
        <p:blipFill>
          <a:blip r:embed="rId4"/>
          <a:stretch/>
        </p:blipFill>
        <p:spPr>
          <a:xfrm>
            <a:off x="26280" y="2160"/>
            <a:ext cx="693360" cy="569520"/>
          </a:xfrm>
          <a:prstGeom prst="rect">
            <a:avLst/>
          </a:prstGeom>
          <a:ln w="0">
            <a:noFill/>
          </a:ln>
        </p:spPr>
      </p:pic>
      <p:sp>
        <p:nvSpPr>
          <p:cNvPr id="257" name=""/>
          <p:cNvSpPr/>
          <p:nvPr/>
        </p:nvSpPr>
        <p:spPr>
          <a:xfrm>
            <a:off x="360000" y="159552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258" name="" descr=""/>
          <p:cNvPicPr/>
          <p:nvPr/>
        </p:nvPicPr>
        <p:blipFill>
          <a:blip r:embed="rId5"/>
          <a:stretch/>
        </p:blipFill>
        <p:spPr>
          <a:xfrm>
            <a:off x="3420000" y="756000"/>
            <a:ext cx="5760000" cy="2232000"/>
          </a:xfrm>
          <a:prstGeom prst="rect">
            <a:avLst/>
          </a:prstGeom>
          <a:ln w="0">
            <a:solidFill>
              <a:srgbClr val="3465a4"/>
            </a:solidFill>
          </a:ln>
        </p:spPr>
      </p:pic>
      <p:pic>
        <p:nvPicPr>
          <p:cNvPr id="259" name="" descr=""/>
          <p:cNvPicPr/>
          <p:nvPr/>
        </p:nvPicPr>
        <p:blipFill>
          <a:blip r:embed="rId6"/>
          <a:stretch/>
        </p:blipFill>
        <p:spPr>
          <a:xfrm>
            <a:off x="3420000" y="3240000"/>
            <a:ext cx="5760000" cy="218412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260" name="" descr=""/>
          <p:cNvPicPr/>
          <p:nvPr/>
        </p:nvPicPr>
        <p:blipFill>
          <a:blip r:embed="rId1"/>
          <a:srcRect l="0" t="0" r="0" b="25681"/>
          <a:stretch/>
        </p:blipFill>
        <p:spPr>
          <a:xfrm>
            <a:off x="-11520" y="0"/>
            <a:ext cx="10091160" cy="539280"/>
          </a:xfrm>
          <a:prstGeom prst="rect">
            <a:avLst/>
          </a:prstGeom>
          <a:ln w="0">
            <a:noFill/>
          </a:ln>
        </p:spPr>
      </p:pic>
      <p:pic>
        <p:nvPicPr>
          <p:cNvPr id="261" name="" descr=""/>
          <p:cNvPicPr/>
          <p:nvPr/>
        </p:nvPicPr>
        <p:blipFill>
          <a:blip r:embed="rId2"/>
          <a:srcRect l="0" t="0" r="0" b="25681"/>
          <a:stretch/>
        </p:blipFill>
        <p:spPr>
          <a:xfrm>
            <a:off x="-11520" y="360"/>
            <a:ext cx="10091160" cy="539280"/>
          </a:xfrm>
          <a:prstGeom prst="rect">
            <a:avLst/>
          </a:prstGeom>
          <a:ln w="0">
            <a:noFill/>
          </a:ln>
        </p:spPr>
      </p:pic>
      <p:pic>
        <p:nvPicPr>
          <p:cNvPr id="262" name="" descr=""/>
          <p:cNvPicPr/>
          <p:nvPr/>
        </p:nvPicPr>
        <p:blipFill>
          <a:blip r:embed="rId3"/>
          <a:srcRect l="0" t="35436" r="11812" b="29105"/>
          <a:stretch/>
        </p:blipFill>
        <p:spPr>
          <a:xfrm>
            <a:off x="8736840" y="360"/>
            <a:ext cx="1342800" cy="539280"/>
          </a:xfrm>
          <a:prstGeom prst="rect">
            <a:avLst/>
          </a:prstGeom>
          <a:ln w="0">
            <a:noFill/>
          </a:ln>
        </p:spPr>
      </p:pic>
      <p:sp>
        <p:nvSpPr>
          <p:cNvPr id="263"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sp>
        <p:nvSpPr>
          <p:cNvPr id="264" name=""/>
          <p:cNvSpPr txBox="1"/>
          <p:nvPr/>
        </p:nvSpPr>
        <p:spPr>
          <a:xfrm>
            <a:off x="360000" y="1860840"/>
            <a:ext cx="4320000" cy="2459160"/>
          </a:xfrm>
          <a:prstGeom prst="rect">
            <a:avLst/>
          </a:prstGeom>
          <a:noFill/>
          <a:ln w="0">
            <a:noFill/>
          </a:ln>
        </p:spPr>
        <p:txBody>
          <a:bodyPr lIns="0" rIns="0" tIns="0" bIns="0" anchor="t">
            <a:noAutofit/>
          </a:bodyPr>
          <a:p>
            <a:r>
              <a:rPr b="0" lang="en-IN" sz="1800" spc="-1" strike="noStrike">
                <a:solidFill>
                  <a:srgbClr val="000000"/>
                </a:solidFill>
                <a:latin typeface="Arial Black"/>
              </a:rPr>
              <a:t>Describe</a:t>
            </a:r>
            <a:endParaRPr b="0" lang="en-IN" sz="18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rPr>
              <a:t>Applied describe method to check standard deviation, median, IQR percentile etc</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rPr>
              <a:t>➢ </a:t>
            </a:r>
            <a:r>
              <a:rPr b="0" lang="en-IN" sz="1200" spc="-1" strike="noStrike">
                <a:solidFill>
                  <a:srgbClr val="000000"/>
                </a:solidFill>
                <a:latin typeface="Calibri"/>
              </a:rPr>
              <a:t>Mean is greater than median(50%) in most of the columns which</a:t>
            </a:r>
            <a:endParaRPr b="0" lang="en-IN" sz="1200" spc="-1" strike="noStrike">
              <a:solidFill>
                <a:srgbClr val="000000"/>
              </a:solidFill>
              <a:latin typeface="Calibri"/>
              <a:ea typeface="Microsoft YaHei"/>
            </a:endParaRPr>
          </a:p>
          <a:p>
            <a:r>
              <a:rPr b="0" lang="en-IN" sz="1200" spc="-1" strike="noStrike">
                <a:solidFill>
                  <a:srgbClr val="000000"/>
                </a:solidFill>
                <a:latin typeface="Calibri"/>
              </a:rPr>
              <a:t>     </a:t>
            </a:r>
            <a:r>
              <a:rPr b="0" lang="en-IN" sz="1200" spc="-1" strike="noStrike">
                <a:solidFill>
                  <a:srgbClr val="000000"/>
                </a:solidFill>
                <a:latin typeface="Calibri"/>
              </a:rPr>
              <a:t>shows data is skewed on right side       </a:t>
            </a:r>
            <a:endParaRPr b="0" lang="en-IN" sz="1200" spc="-1" strike="noStrike">
              <a:solidFill>
                <a:srgbClr val="000000"/>
              </a:solidFill>
              <a:latin typeface="Calibri"/>
              <a:ea typeface="Microsoft YaHei"/>
            </a:endParaRPr>
          </a:p>
          <a:p>
            <a:r>
              <a:rPr b="0" lang="en-IN" sz="1200" spc="-1" strike="noStrike">
                <a:solidFill>
                  <a:srgbClr val="000000"/>
                </a:solidFill>
                <a:latin typeface="Calibri"/>
              </a:rPr>
              <a:t> </a:t>
            </a:r>
            <a:endParaRPr b="0" lang="en-IN" sz="1200" spc="-1" strike="noStrike">
              <a:solidFill>
                <a:srgbClr val="000000"/>
              </a:solidFill>
              <a:latin typeface="Calibri"/>
              <a:ea typeface="Microsoft YaHei"/>
            </a:endParaRPr>
          </a:p>
          <a:p>
            <a:r>
              <a:rPr b="0" lang="en-IN" sz="1200" spc="-1" strike="noStrike">
                <a:solidFill>
                  <a:srgbClr val="000000"/>
                </a:solidFill>
                <a:latin typeface="Calibri"/>
              </a:rPr>
              <a:t>➢ </a:t>
            </a:r>
            <a:r>
              <a:rPr b="0" lang="en-IN" sz="1200" spc="-1" strike="noStrike">
                <a:solidFill>
                  <a:srgbClr val="000000"/>
                </a:solidFill>
                <a:latin typeface="Calibri"/>
              </a:rPr>
              <a:t>Pincode 75% to max value difference is high which means outliers </a:t>
            </a: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are present</a:t>
            </a:r>
            <a:endParaRPr b="0" lang="en-IN" sz="1200" spc="-1" strike="noStrike">
              <a:solidFill>
                <a:srgbClr val="000000"/>
              </a:solidFill>
              <a:latin typeface="Calibri"/>
              <a:ea typeface="Microsoft YaHei"/>
            </a:endParaRPr>
          </a:p>
          <a:p>
            <a:pPr>
              <a:lnSpc>
                <a:spcPct val="100000"/>
              </a:lnSpc>
            </a:pP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Count is same across all the columns stating no missing values</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p:txBody>
      </p:sp>
      <p:sp>
        <p:nvSpPr>
          <p:cNvPr id="265" name=""/>
          <p:cNvSpPr txBox="1"/>
          <p:nvPr/>
        </p:nvSpPr>
        <p:spPr>
          <a:xfrm>
            <a:off x="320400" y="761760"/>
            <a:ext cx="3279600" cy="734040"/>
          </a:xfrm>
          <a:prstGeom prst="rect">
            <a:avLst/>
          </a:prstGeom>
          <a:noFill/>
          <a:ln w="0">
            <a:noFill/>
          </a:ln>
        </p:spPr>
        <p:txBody>
          <a:bodyPr lIns="90000" rIns="90000" tIns="45000" bIns="45000" anchor="t">
            <a:noAutofit/>
          </a:bodyPr>
          <a:p>
            <a:r>
              <a:rPr b="0" lang="en-IN" sz="1800" spc="-1" strike="noStrike">
                <a:solidFill>
                  <a:srgbClr val="000000"/>
                </a:solidFill>
                <a:latin typeface="Arial Black"/>
              </a:rPr>
              <a:t>Feature Selection and</a:t>
            </a:r>
            <a:endParaRPr b="0" lang="en-IN" sz="1800" spc="-1" strike="noStrike">
              <a:solidFill>
                <a:srgbClr val="000000"/>
              </a:solidFill>
              <a:latin typeface="Arial"/>
            </a:endParaRPr>
          </a:p>
          <a:p>
            <a:r>
              <a:rPr b="0" lang="en-IN" sz="1800" spc="-1" strike="noStrike">
                <a:solidFill>
                  <a:srgbClr val="000000"/>
                </a:solidFill>
                <a:latin typeface="Arial Black"/>
              </a:rPr>
              <a:t>Feature Engineering</a:t>
            </a:r>
            <a:endParaRPr b="0" lang="en-IN" sz="1800" spc="-1" strike="noStrike">
              <a:solidFill>
                <a:srgbClr val="000000"/>
              </a:solidFill>
              <a:latin typeface="Arial"/>
            </a:endParaRPr>
          </a:p>
        </p:txBody>
      </p:sp>
      <p:pic>
        <p:nvPicPr>
          <p:cNvPr id="266" name="" descr=""/>
          <p:cNvPicPr/>
          <p:nvPr/>
        </p:nvPicPr>
        <p:blipFill>
          <a:blip r:embed="rId4"/>
          <a:stretch/>
        </p:blipFill>
        <p:spPr>
          <a:xfrm>
            <a:off x="0" y="0"/>
            <a:ext cx="900000" cy="900000"/>
          </a:xfrm>
          <a:prstGeom prst="rect">
            <a:avLst/>
          </a:prstGeom>
          <a:ln w="0">
            <a:noFill/>
          </a:ln>
        </p:spPr>
      </p:pic>
      <p:pic>
        <p:nvPicPr>
          <p:cNvPr id="267" name="" descr=""/>
          <p:cNvPicPr/>
          <p:nvPr/>
        </p:nvPicPr>
        <p:blipFill>
          <a:blip r:embed="rId5"/>
          <a:stretch/>
        </p:blipFill>
        <p:spPr>
          <a:xfrm>
            <a:off x="4650840" y="1080000"/>
            <a:ext cx="5209560" cy="39600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268" name="" descr=""/>
          <p:cNvPicPr/>
          <p:nvPr/>
        </p:nvPicPr>
        <p:blipFill>
          <a:blip r:embed="rId1"/>
          <a:srcRect l="0" t="0" r="0" b="25681"/>
          <a:stretch/>
        </p:blipFill>
        <p:spPr>
          <a:xfrm>
            <a:off x="-11520" y="0"/>
            <a:ext cx="10091160" cy="539280"/>
          </a:xfrm>
          <a:prstGeom prst="rect">
            <a:avLst/>
          </a:prstGeom>
          <a:ln w="0">
            <a:noFill/>
          </a:ln>
        </p:spPr>
      </p:pic>
      <p:pic>
        <p:nvPicPr>
          <p:cNvPr id="269" name="" descr=""/>
          <p:cNvPicPr/>
          <p:nvPr/>
        </p:nvPicPr>
        <p:blipFill>
          <a:blip r:embed="rId2"/>
          <a:srcRect l="0" t="0" r="0" b="25681"/>
          <a:stretch/>
        </p:blipFill>
        <p:spPr>
          <a:xfrm>
            <a:off x="-11520" y="360"/>
            <a:ext cx="10091160" cy="539280"/>
          </a:xfrm>
          <a:prstGeom prst="rect">
            <a:avLst/>
          </a:prstGeom>
          <a:ln w="0">
            <a:noFill/>
          </a:ln>
        </p:spPr>
      </p:pic>
      <p:pic>
        <p:nvPicPr>
          <p:cNvPr id="270" name="" descr=""/>
          <p:cNvPicPr/>
          <p:nvPr/>
        </p:nvPicPr>
        <p:blipFill>
          <a:blip r:embed="rId3"/>
          <a:srcRect l="0" t="35436" r="11812" b="29105"/>
          <a:stretch/>
        </p:blipFill>
        <p:spPr>
          <a:xfrm>
            <a:off x="8736840" y="360"/>
            <a:ext cx="1342800" cy="539280"/>
          </a:xfrm>
          <a:prstGeom prst="rect">
            <a:avLst/>
          </a:prstGeom>
          <a:ln w="0">
            <a:noFill/>
          </a:ln>
        </p:spPr>
      </p:pic>
      <p:sp>
        <p:nvSpPr>
          <p:cNvPr id="271"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sp>
        <p:nvSpPr>
          <p:cNvPr id="272" name=""/>
          <p:cNvSpPr txBox="1"/>
          <p:nvPr/>
        </p:nvSpPr>
        <p:spPr>
          <a:xfrm>
            <a:off x="360000" y="2160000"/>
            <a:ext cx="3240000" cy="1191960"/>
          </a:xfrm>
          <a:prstGeom prst="rect">
            <a:avLst/>
          </a:prstGeom>
          <a:noFill/>
          <a:ln w="0">
            <a:noFill/>
          </a:ln>
        </p:spPr>
        <p:txBody>
          <a:bodyPr lIns="90000" rIns="90000" tIns="45000" bIns="45000" anchor="t">
            <a:noAutofit/>
          </a:bodyPr>
          <a:p>
            <a:r>
              <a:rPr b="0" lang="en-IN" sz="1800" spc="-1" strike="noStrike">
                <a:solidFill>
                  <a:srgbClr val="000000"/>
                </a:solidFill>
                <a:latin typeface="Arial Black"/>
              </a:rPr>
              <a:t>Encoding</a:t>
            </a:r>
            <a:endParaRPr b="0" lang="en-IN" sz="1800" spc="-1" strike="noStrike">
              <a:solidFill>
                <a:srgbClr val="000000"/>
              </a:solidFill>
              <a:latin typeface="Arial Black"/>
            </a:endParaRPr>
          </a:p>
          <a:p>
            <a:endParaRPr b="0" lang="en-IN" sz="1800" spc="-1" strike="noStrike">
              <a:solidFill>
                <a:srgbClr val="000000"/>
              </a:solidFill>
              <a:latin typeface="Arial Black"/>
            </a:endParaRPr>
          </a:p>
          <a:p>
            <a:r>
              <a:rPr b="0" lang="en-IN" sz="1200" spc="-1" strike="noStrike">
                <a:solidFill>
                  <a:srgbClr val="000000"/>
                </a:solidFill>
                <a:latin typeface="Calibri"/>
              </a:rPr>
              <a:t>Since dataset has a lot of string values. Encoding has been applied to convert the string data to </a:t>
            </a:r>
            <a:endParaRPr b="0" lang="en-IN" sz="1200" spc="-1" strike="noStrike">
              <a:solidFill>
                <a:srgbClr val="000000"/>
              </a:solidFill>
              <a:latin typeface="Arial Black"/>
            </a:endParaRPr>
          </a:p>
          <a:p>
            <a:r>
              <a:rPr b="0" lang="en-IN" sz="1200" spc="-1" strike="noStrike">
                <a:solidFill>
                  <a:srgbClr val="000000"/>
                </a:solidFill>
                <a:latin typeface="Calibri"/>
              </a:rPr>
              <a:t>numerical </a:t>
            </a:r>
            <a:endParaRPr b="0" lang="en-IN" sz="1200" spc="-1" strike="noStrike">
              <a:solidFill>
                <a:srgbClr val="000000"/>
              </a:solidFill>
              <a:latin typeface="Arial Black"/>
            </a:endParaRPr>
          </a:p>
        </p:txBody>
      </p:sp>
      <p:pic>
        <p:nvPicPr>
          <p:cNvPr id="273" name="" descr=""/>
          <p:cNvPicPr/>
          <p:nvPr/>
        </p:nvPicPr>
        <p:blipFill>
          <a:blip r:embed="rId4"/>
          <a:stretch/>
        </p:blipFill>
        <p:spPr>
          <a:xfrm>
            <a:off x="3723480" y="1080000"/>
            <a:ext cx="6032520" cy="3960000"/>
          </a:xfrm>
          <a:prstGeom prst="rect">
            <a:avLst/>
          </a:prstGeom>
          <a:ln w="0">
            <a:solidFill>
              <a:srgbClr val="3465a4"/>
            </a:solidFill>
          </a:ln>
        </p:spPr>
      </p:pic>
      <p:sp>
        <p:nvSpPr>
          <p:cNvPr id="274" name=""/>
          <p:cNvSpPr txBox="1"/>
          <p:nvPr/>
        </p:nvSpPr>
        <p:spPr>
          <a:xfrm>
            <a:off x="336240" y="675360"/>
            <a:ext cx="3083760" cy="734040"/>
          </a:xfrm>
          <a:prstGeom prst="rect">
            <a:avLst/>
          </a:prstGeom>
          <a:noFill/>
          <a:ln w="0">
            <a:noFill/>
          </a:ln>
        </p:spPr>
        <p:txBody>
          <a:bodyPr lIns="90000" rIns="90000" tIns="45000" bIns="45000" anchor="t">
            <a:noAutofit/>
          </a:bodyPr>
          <a:p>
            <a:pPr>
              <a:lnSpc>
                <a:spcPct val="100000"/>
              </a:lnSpc>
            </a:pPr>
            <a:r>
              <a:rPr b="0" lang="en-IN" sz="1800" spc="-1" strike="noStrike">
                <a:solidFill>
                  <a:srgbClr val="000000"/>
                </a:solidFill>
                <a:latin typeface="Arial Black"/>
              </a:rPr>
              <a:t>Feature Selection and</a:t>
            </a: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Feature Engineering</a:t>
            </a:r>
            <a:endParaRPr b="0" lang="en-IN" sz="1800" spc="-1" strike="noStrike">
              <a:solidFill>
                <a:srgbClr val="000000"/>
              </a:solidFill>
              <a:latin typeface="Arial"/>
            </a:endParaRPr>
          </a:p>
        </p:txBody>
      </p:sp>
      <p:pic>
        <p:nvPicPr>
          <p:cNvPr id="275" name="" descr=""/>
          <p:cNvPicPr/>
          <p:nvPr/>
        </p:nvPicPr>
        <p:blipFill>
          <a:blip r:embed="rId5"/>
          <a:stretch/>
        </p:blipFill>
        <p:spPr>
          <a:xfrm>
            <a:off x="0" y="0"/>
            <a:ext cx="900000" cy="900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52" name="" descr=""/>
          <p:cNvPicPr/>
          <p:nvPr/>
        </p:nvPicPr>
        <p:blipFill>
          <a:blip r:embed="rId1"/>
          <a:srcRect l="0" t="0" r="0" b="25681"/>
          <a:stretch/>
        </p:blipFill>
        <p:spPr>
          <a:xfrm>
            <a:off x="-11520" y="0"/>
            <a:ext cx="10091160" cy="539280"/>
          </a:xfrm>
          <a:prstGeom prst="rect">
            <a:avLst/>
          </a:prstGeom>
          <a:ln w="0">
            <a:noFill/>
          </a:ln>
        </p:spPr>
      </p:pic>
      <p:pic>
        <p:nvPicPr>
          <p:cNvPr id="53" name="" descr=""/>
          <p:cNvPicPr/>
          <p:nvPr/>
        </p:nvPicPr>
        <p:blipFill>
          <a:blip r:embed="rId2"/>
          <a:srcRect l="0" t="35436" r="11812" b="29105"/>
          <a:stretch/>
        </p:blipFill>
        <p:spPr>
          <a:xfrm>
            <a:off x="8736840" y="360"/>
            <a:ext cx="1342800" cy="539280"/>
          </a:xfrm>
          <a:prstGeom prst="rect">
            <a:avLst/>
          </a:prstGeom>
          <a:ln w="0">
            <a:noFill/>
          </a:ln>
        </p:spPr>
      </p:pic>
      <p:sp>
        <p:nvSpPr>
          <p:cNvPr id="54" name=""/>
          <p:cNvSpPr/>
          <p:nvPr/>
        </p:nvSpPr>
        <p:spPr>
          <a:xfrm>
            <a:off x="6660360" y="1260000"/>
            <a:ext cx="3779640" cy="4702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000000"/>
              </a:solidFill>
              <a:latin typeface="Arial"/>
            </a:endParaRPr>
          </a:p>
        </p:txBody>
      </p:sp>
      <p:pic>
        <p:nvPicPr>
          <p:cNvPr id="55" name="" descr=""/>
          <p:cNvPicPr/>
          <p:nvPr/>
        </p:nvPicPr>
        <p:blipFill>
          <a:blip r:embed="rId3"/>
          <a:stretch/>
        </p:blipFill>
        <p:spPr>
          <a:xfrm>
            <a:off x="180000" y="1440000"/>
            <a:ext cx="5579640" cy="2879640"/>
          </a:xfrm>
          <a:prstGeom prst="rect">
            <a:avLst/>
          </a:prstGeom>
          <a:ln w="0">
            <a:noFill/>
          </a:ln>
        </p:spPr>
      </p:pic>
      <p:sp>
        <p:nvSpPr>
          <p:cNvPr id="56" name=""/>
          <p:cNvSpPr txBox="1"/>
          <p:nvPr/>
        </p:nvSpPr>
        <p:spPr>
          <a:xfrm>
            <a:off x="5868000" y="720000"/>
            <a:ext cx="4140000" cy="4663800"/>
          </a:xfrm>
          <a:prstGeom prst="rect">
            <a:avLst/>
          </a:prstGeom>
          <a:noFill/>
          <a:ln w="0">
            <a:noFill/>
          </a:ln>
        </p:spPr>
        <p:txBody>
          <a:bodyPr lIns="90000" rIns="90000" tIns="45000" bIns="45000" anchor="t">
            <a:noAutofit/>
          </a:bodyPr>
          <a:p>
            <a:pPr>
              <a:lnSpc>
                <a:spcPct val="100000"/>
              </a:lnSpc>
            </a:pPr>
            <a:r>
              <a:rPr b="1" lang="en-IN" sz="1800" spc="-1" strike="noStrike">
                <a:solidFill>
                  <a:srgbClr val="000000"/>
                </a:solidFill>
                <a:latin typeface="Arial Black"/>
              </a:rPr>
              <a:t>Case Study:</a:t>
            </a:r>
            <a:endParaRPr b="0" lang="en-IN" sz="18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E-retail factors for customer activation and retention: A case study from Indian e-commerce  customers</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a:t>
            </a:r>
            <a:r>
              <a:rPr b="0" lang="en-IN" sz="1200" spc="-1" strike="noStrike">
                <a:solidFill>
                  <a:srgbClr val="000000"/>
                </a:solidFill>
                <a:latin typeface="Calibri"/>
              </a:rPr>
              <a:t>customer satisfaction</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r>
              <a:rPr b="0" lang="en-IN" sz="1800" spc="-1" strike="noStrike">
                <a:solidFill>
                  <a:srgbClr val="000000"/>
                </a:solidFill>
                <a:latin typeface="Arial Black"/>
              </a:rPr>
              <a:t>Prediction:</a:t>
            </a:r>
            <a:endParaRPr b="0" lang="en-IN" sz="18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We need to analyse the data to predict the E-retail factors for customer activation and retention</a:t>
            </a:r>
            <a:endParaRPr b="0" lang="en-IN"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276" name="" descr=""/>
          <p:cNvPicPr/>
          <p:nvPr/>
        </p:nvPicPr>
        <p:blipFill>
          <a:blip r:embed="rId1"/>
          <a:srcRect l="0" t="0" r="0" b="25681"/>
          <a:stretch/>
        </p:blipFill>
        <p:spPr>
          <a:xfrm>
            <a:off x="-11520" y="0"/>
            <a:ext cx="10091160" cy="539280"/>
          </a:xfrm>
          <a:prstGeom prst="rect">
            <a:avLst/>
          </a:prstGeom>
          <a:ln w="0">
            <a:noFill/>
          </a:ln>
        </p:spPr>
      </p:pic>
      <p:pic>
        <p:nvPicPr>
          <p:cNvPr id="277" name="" descr=""/>
          <p:cNvPicPr/>
          <p:nvPr/>
        </p:nvPicPr>
        <p:blipFill>
          <a:blip r:embed="rId2"/>
          <a:srcRect l="0" t="0" r="0" b="25681"/>
          <a:stretch/>
        </p:blipFill>
        <p:spPr>
          <a:xfrm>
            <a:off x="-11520" y="360"/>
            <a:ext cx="10091160" cy="539280"/>
          </a:xfrm>
          <a:prstGeom prst="rect">
            <a:avLst/>
          </a:prstGeom>
          <a:ln w="0">
            <a:noFill/>
          </a:ln>
        </p:spPr>
      </p:pic>
      <p:pic>
        <p:nvPicPr>
          <p:cNvPr id="278" name="" descr=""/>
          <p:cNvPicPr/>
          <p:nvPr/>
        </p:nvPicPr>
        <p:blipFill>
          <a:blip r:embed="rId3"/>
          <a:srcRect l="0" t="35436" r="11812" b="29105"/>
          <a:stretch/>
        </p:blipFill>
        <p:spPr>
          <a:xfrm>
            <a:off x="8736840" y="360"/>
            <a:ext cx="1342800" cy="539280"/>
          </a:xfrm>
          <a:prstGeom prst="rect">
            <a:avLst/>
          </a:prstGeom>
          <a:ln w="0">
            <a:noFill/>
          </a:ln>
        </p:spPr>
      </p:pic>
      <p:sp>
        <p:nvSpPr>
          <p:cNvPr id="279"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sp>
        <p:nvSpPr>
          <p:cNvPr id="280" name=""/>
          <p:cNvSpPr txBox="1"/>
          <p:nvPr/>
        </p:nvSpPr>
        <p:spPr>
          <a:xfrm>
            <a:off x="360000" y="1620000"/>
            <a:ext cx="3240000" cy="3832920"/>
          </a:xfrm>
          <a:prstGeom prst="rect">
            <a:avLst/>
          </a:prstGeom>
          <a:noFill/>
          <a:ln w="0">
            <a:noFill/>
          </a:ln>
        </p:spPr>
        <p:txBody>
          <a:bodyPr lIns="0" rIns="0" tIns="0" bIns="0" anchor="t">
            <a:noAutofit/>
          </a:bodyPr>
          <a:p>
            <a:r>
              <a:rPr b="0" lang="en-IN" sz="1800" spc="-1" strike="noStrike">
                <a:solidFill>
                  <a:srgbClr val="000000"/>
                </a:solidFill>
                <a:latin typeface="Arial Black"/>
              </a:rPr>
              <a:t>Correlation</a:t>
            </a:r>
            <a:endParaRPr b="0" lang="en-IN" sz="18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rPr>
              <a:t>In feature selection used correlation method to identify the positive and negative correlated values</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rPr>
              <a:t>Below are Negative correlated</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rPr>
              <a:t>➢ </a:t>
            </a:r>
            <a:r>
              <a:rPr b="0" lang="en-IN" sz="1200" spc="-1" strike="noStrike">
                <a:solidFill>
                  <a:srgbClr val="000000"/>
                </a:solidFill>
                <a:latin typeface="Calibri"/>
              </a:rPr>
              <a:t>Enjoyment is derived from shopping online</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rPr>
              <a:t>➢ </a:t>
            </a:r>
            <a:r>
              <a:rPr b="0" lang="en-IN" sz="1200" spc="-1" strike="noStrike">
                <a:solidFill>
                  <a:srgbClr val="000000"/>
                </a:solidFill>
                <a:latin typeface="Calibri"/>
              </a:rPr>
              <a:t>Gaining access to loyalty programs is a benefit of </a:t>
            </a: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shopping online</a:t>
            </a:r>
            <a:endParaRPr b="0" lang="en-IN" sz="1200" spc="-1" strike="noStrike">
              <a:solidFill>
                <a:srgbClr val="000000"/>
              </a:solidFill>
              <a:latin typeface="Calibri"/>
              <a:ea typeface="Microsoft YaHei"/>
            </a:endParaRPr>
          </a:p>
          <a:p>
            <a:pPr>
              <a:lnSpc>
                <a:spcPct val="100000"/>
              </a:lnSpc>
            </a:pP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Below are Positive correlated</a:t>
            </a:r>
            <a:endParaRPr b="0" lang="en-IN" sz="1200" spc="-1" strike="noStrike">
              <a:solidFill>
                <a:srgbClr val="000000"/>
              </a:solidFill>
              <a:latin typeface="Calibri"/>
              <a:ea typeface="Microsoft YaHei"/>
            </a:endParaRPr>
          </a:p>
          <a:p>
            <a:pPr>
              <a:lnSpc>
                <a:spcPct val="100000"/>
              </a:lnSpc>
            </a:pP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Presence of online assistance through multi- </a:t>
            </a: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Channel</a:t>
            </a:r>
            <a:endParaRPr b="0" lang="en-IN" sz="1200" spc="-1" strike="noStrike">
              <a:solidFill>
                <a:srgbClr val="000000"/>
              </a:solidFill>
              <a:latin typeface="Calibri"/>
              <a:ea typeface="Microsoft YaHei"/>
            </a:endParaRPr>
          </a:p>
          <a:p>
            <a:pPr>
              <a:lnSpc>
                <a:spcPct val="100000"/>
              </a:lnSpc>
            </a:pP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Easy to use website or application</a:t>
            </a:r>
            <a:endParaRPr b="0" lang="en-IN" sz="1200" spc="-1" strike="noStrike">
              <a:solidFill>
                <a:srgbClr val="000000"/>
              </a:solidFill>
              <a:latin typeface="Calibri"/>
              <a:ea typeface="Microsoft YaHei"/>
            </a:endParaRPr>
          </a:p>
          <a:p>
            <a:pPr>
              <a:lnSpc>
                <a:spcPct val="100000"/>
              </a:lnSpc>
            </a:pP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Reliability of the website or application</a:t>
            </a:r>
            <a:endParaRPr b="0" lang="en-IN" sz="1200" spc="-1" strike="noStrike">
              <a:solidFill>
                <a:srgbClr val="000000"/>
              </a:solidFill>
              <a:latin typeface="Calibri"/>
              <a:ea typeface="Microsoft YaHei"/>
            </a:endParaRPr>
          </a:p>
          <a:p>
            <a:pPr>
              <a:lnSpc>
                <a:spcPct val="100000"/>
              </a:lnSpc>
            </a:pP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Complete, relevant description information of</a:t>
            </a: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products</a:t>
            </a:r>
            <a:r>
              <a:rPr b="0" lang="en-IN" sz="1200" spc="-1" strike="noStrike">
                <a:solidFill>
                  <a:srgbClr val="000000"/>
                </a:solidFill>
                <a:latin typeface="Calibri"/>
                <a:ea typeface="Microsoft YaHei"/>
              </a:rPr>
              <a:t> </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p:txBody>
      </p:sp>
      <p:sp>
        <p:nvSpPr>
          <p:cNvPr id="281" name=""/>
          <p:cNvSpPr txBox="1"/>
          <p:nvPr/>
        </p:nvSpPr>
        <p:spPr>
          <a:xfrm>
            <a:off x="336240" y="675360"/>
            <a:ext cx="3083760" cy="734040"/>
          </a:xfrm>
          <a:prstGeom prst="rect">
            <a:avLst/>
          </a:prstGeom>
          <a:noFill/>
          <a:ln w="0">
            <a:noFill/>
          </a:ln>
        </p:spPr>
        <p:txBody>
          <a:bodyPr lIns="90000" rIns="90000" tIns="45000" bIns="45000" anchor="t">
            <a:noAutofit/>
          </a:bodyPr>
          <a:p>
            <a:r>
              <a:rPr b="0" lang="en-IN" sz="1800" spc="-1" strike="noStrike">
                <a:solidFill>
                  <a:srgbClr val="000000"/>
                </a:solidFill>
                <a:latin typeface="Arial Black"/>
              </a:rPr>
              <a:t>Feature Selection and</a:t>
            </a:r>
            <a:endParaRPr b="0" lang="en-IN" sz="1800" spc="-1" strike="noStrike">
              <a:solidFill>
                <a:srgbClr val="000000"/>
              </a:solidFill>
              <a:latin typeface="Arial"/>
            </a:endParaRPr>
          </a:p>
          <a:p>
            <a:r>
              <a:rPr b="0" lang="en-IN" sz="1800" spc="-1" strike="noStrike">
                <a:solidFill>
                  <a:srgbClr val="000000"/>
                </a:solidFill>
                <a:latin typeface="Arial Black"/>
              </a:rPr>
              <a:t>Feature Engineering</a:t>
            </a:r>
            <a:endParaRPr b="0" lang="en-IN" sz="1800" spc="-1" strike="noStrike">
              <a:solidFill>
                <a:srgbClr val="000000"/>
              </a:solidFill>
              <a:latin typeface="Arial"/>
            </a:endParaRPr>
          </a:p>
        </p:txBody>
      </p:sp>
      <p:pic>
        <p:nvPicPr>
          <p:cNvPr id="282" name="" descr=""/>
          <p:cNvPicPr/>
          <p:nvPr/>
        </p:nvPicPr>
        <p:blipFill>
          <a:blip r:embed="rId4"/>
          <a:stretch/>
        </p:blipFill>
        <p:spPr>
          <a:xfrm>
            <a:off x="0" y="0"/>
            <a:ext cx="900000" cy="900000"/>
          </a:xfrm>
          <a:prstGeom prst="rect">
            <a:avLst/>
          </a:prstGeom>
          <a:ln w="0">
            <a:noFill/>
          </a:ln>
        </p:spPr>
      </p:pic>
      <p:pic>
        <p:nvPicPr>
          <p:cNvPr id="283" name="" descr=""/>
          <p:cNvPicPr/>
          <p:nvPr/>
        </p:nvPicPr>
        <p:blipFill>
          <a:blip r:embed="rId5"/>
          <a:stretch/>
        </p:blipFill>
        <p:spPr>
          <a:xfrm rot="21597600">
            <a:off x="4104000" y="719640"/>
            <a:ext cx="5580000" cy="2223720"/>
          </a:xfrm>
          <a:prstGeom prst="rect">
            <a:avLst/>
          </a:prstGeom>
          <a:ln w="0">
            <a:solidFill>
              <a:srgbClr val="3465a4"/>
            </a:solidFill>
          </a:ln>
        </p:spPr>
      </p:pic>
      <p:pic>
        <p:nvPicPr>
          <p:cNvPr id="284" name="" descr=""/>
          <p:cNvPicPr/>
          <p:nvPr/>
        </p:nvPicPr>
        <p:blipFill>
          <a:blip r:embed="rId6"/>
          <a:stretch/>
        </p:blipFill>
        <p:spPr>
          <a:xfrm>
            <a:off x="4086000" y="3182400"/>
            <a:ext cx="5634000" cy="22536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285" name="" descr=""/>
          <p:cNvPicPr/>
          <p:nvPr/>
        </p:nvPicPr>
        <p:blipFill>
          <a:blip r:embed="rId1"/>
          <a:srcRect l="0" t="0" r="0" b="25681"/>
          <a:stretch/>
        </p:blipFill>
        <p:spPr>
          <a:xfrm>
            <a:off x="-11520" y="0"/>
            <a:ext cx="10091160" cy="539280"/>
          </a:xfrm>
          <a:prstGeom prst="rect">
            <a:avLst/>
          </a:prstGeom>
          <a:ln w="0">
            <a:noFill/>
          </a:ln>
        </p:spPr>
      </p:pic>
      <p:pic>
        <p:nvPicPr>
          <p:cNvPr id="286" name="" descr=""/>
          <p:cNvPicPr/>
          <p:nvPr/>
        </p:nvPicPr>
        <p:blipFill>
          <a:blip r:embed="rId2"/>
          <a:srcRect l="0" t="0" r="0" b="25681"/>
          <a:stretch/>
        </p:blipFill>
        <p:spPr>
          <a:xfrm>
            <a:off x="-11520" y="360"/>
            <a:ext cx="10091160" cy="539280"/>
          </a:xfrm>
          <a:prstGeom prst="rect">
            <a:avLst/>
          </a:prstGeom>
          <a:ln w="0">
            <a:noFill/>
          </a:ln>
        </p:spPr>
      </p:pic>
      <p:pic>
        <p:nvPicPr>
          <p:cNvPr id="287" name="" descr=""/>
          <p:cNvPicPr/>
          <p:nvPr/>
        </p:nvPicPr>
        <p:blipFill>
          <a:blip r:embed="rId3"/>
          <a:srcRect l="0" t="35436" r="11812" b="29105"/>
          <a:stretch/>
        </p:blipFill>
        <p:spPr>
          <a:xfrm>
            <a:off x="8736840" y="360"/>
            <a:ext cx="1342800" cy="539280"/>
          </a:xfrm>
          <a:prstGeom prst="rect">
            <a:avLst/>
          </a:prstGeom>
          <a:ln w="0">
            <a:noFill/>
          </a:ln>
        </p:spPr>
      </p:pic>
      <p:sp>
        <p:nvSpPr>
          <p:cNvPr id="288"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sp>
        <p:nvSpPr>
          <p:cNvPr id="289" name=""/>
          <p:cNvSpPr txBox="1"/>
          <p:nvPr/>
        </p:nvSpPr>
        <p:spPr>
          <a:xfrm>
            <a:off x="540000" y="1800000"/>
            <a:ext cx="3240000" cy="780120"/>
          </a:xfrm>
          <a:prstGeom prst="rect">
            <a:avLst/>
          </a:prstGeom>
          <a:noFill/>
          <a:ln w="0">
            <a:noFill/>
          </a:ln>
        </p:spPr>
        <p:txBody>
          <a:bodyPr lIns="0" rIns="0" tIns="0" bIns="0" anchor="t">
            <a:noAutofit/>
          </a:bodyPr>
          <a:p>
            <a:r>
              <a:rPr b="0" lang="en-IN" sz="1800" spc="-1" strike="noStrike">
                <a:solidFill>
                  <a:srgbClr val="000000"/>
                </a:solidFill>
                <a:latin typeface="Arial Black"/>
              </a:rPr>
              <a:t>Correlation</a:t>
            </a:r>
            <a:endParaRPr b="0" lang="en-IN" sz="18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Visualizing correlation by heatmap</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p:txBody>
      </p:sp>
      <p:sp>
        <p:nvSpPr>
          <p:cNvPr id="290" name=""/>
          <p:cNvSpPr txBox="1"/>
          <p:nvPr/>
        </p:nvSpPr>
        <p:spPr>
          <a:xfrm>
            <a:off x="336240" y="675360"/>
            <a:ext cx="3083760" cy="764640"/>
          </a:xfrm>
          <a:prstGeom prst="rect">
            <a:avLst/>
          </a:prstGeom>
          <a:noFill/>
          <a:ln w="0">
            <a:noFill/>
          </a:ln>
        </p:spPr>
        <p:txBody>
          <a:bodyPr lIns="90000" rIns="90000" tIns="45000" bIns="45000" anchor="t">
            <a:noAutofit/>
          </a:bodyPr>
          <a:p>
            <a:r>
              <a:rPr b="0" lang="en-IN" sz="1800" spc="-1" strike="noStrike">
                <a:solidFill>
                  <a:srgbClr val="000000"/>
                </a:solidFill>
                <a:latin typeface="Arial Black"/>
              </a:rPr>
              <a:t>Feature Selection and</a:t>
            </a:r>
            <a:endParaRPr b="0" lang="en-IN" sz="1800" spc="-1" strike="noStrike">
              <a:solidFill>
                <a:srgbClr val="000000"/>
              </a:solidFill>
              <a:latin typeface="Arial"/>
            </a:endParaRPr>
          </a:p>
          <a:p>
            <a:r>
              <a:rPr b="0" lang="en-IN" sz="1800" spc="-1" strike="noStrike">
                <a:solidFill>
                  <a:srgbClr val="000000"/>
                </a:solidFill>
                <a:latin typeface="Arial Black"/>
              </a:rPr>
              <a:t>Feature Engineering</a:t>
            </a:r>
            <a:endParaRPr b="0" lang="en-IN" sz="1800" spc="-1" strike="noStrike">
              <a:solidFill>
                <a:srgbClr val="000000"/>
              </a:solidFill>
              <a:latin typeface="Arial"/>
            </a:endParaRPr>
          </a:p>
        </p:txBody>
      </p:sp>
      <p:pic>
        <p:nvPicPr>
          <p:cNvPr id="291" name="" descr=""/>
          <p:cNvPicPr/>
          <p:nvPr/>
        </p:nvPicPr>
        <p:blipFill>
          <a:blip r:embed="rId4"/>
          <a:stretch/>
        </p:blipFill>
        <p:spPr>
          <a:xfrm>
            <a:off x="0" y="0"/>
            <a:ext cx="900000" cy="900000"/>
          </a:xfrm>
          <a:prstGeom prst="rect">
            <a:avLst/>
          </a:prstGeom>
          <a:ln w="0">
            <a:noFill/>
          </a:ln>
        </p:spPr>
      </p:pic>
      <p:pic>
        <p:nvPicPr>
          <p:cNvPr id="292" name="" descr=""/>
          <p:cNvPicPr/>
          <p:nvPr/>
        </p:nvPicPr>
        <p:blipFill>
          <a:blip r:embed="rId5"/>
          <a:stretch/>
        </p:blipFill>
        <p:spPr>
          <a:xfrm>
            <a:off x="3204720" y="1260000"/>
            <a:ext cx="6515280" cy="42480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293" name="" descr=""/>
          <p:cNvPicPr/>
          <p:nvPr/>
        </p:nvPicPr>
        <p:blipFill>
          <a:blip r:embed="rId1"/>
          <a:srcRect l="0" t="0" r="0" b="25681"/>
          <a:stretch/>
        </p:blipFill>
        <p:spPr>
          <a:xfrm>
            <a:off x="-11520" y="0"/>
            <a:ext cx="10091160" cy="539280"/>
          </a:xfrm>
          <a:prstGeom prst="rect">
            <a:avLst/>
          </a:prstGeom>
          <a:ln w="0">
            <a:noFill/>
          </a:ln>
        </p:spPr>
      </p:pic>
      <p:pic>
        <p:nvPicPr>
          <p:cNvPr id="294" name="" descr=""/>
          <p:cNvPicPr/>
          <p:nvPr/>
        </p:nvPicPr>
        <p:blipFill>
          <a:blip r:embed="rId2"/>
          <a:srcRect l="0" t="0" r="0" b="25681"/>
          <a:stretch/>
        </p:blipFill>
        <p:spPr>
          <a:xfrm>
            <a:off x="-11520" y="360"/>
            <a:ext cx="10091160" cy="539280"/>
          </a:xfrm>
          <a:prstGeom prst="rect">
            <a:avLst/>
          </a:prstGeom>
          <a:ln w="0">
            <a:noFill/>
          </a:ln>
        </p:spPr>
      </p:pic>
      <p:pic>
        <p:nvPicPr>
          <p:cNvPr id="295" name="" descr=""/>
          <p:cNvPicPr/>
          <p:nvPr/>
        </p:nvPicPr>
        <p:blipFill>
          <a:blip r:embed="rId3"/>
          <a:srcRect l="0" t="35436" r="11812" b="29105"/>
          <a:stretch/>
        </p:blipFill>
        <p:spPr>
          <a:xfrm>
            <a:off x="8736840" y="360"/>
            <a:ext cx="1342800" cy="539280"/>
          </a:xfrm>
          <a:prstGeom prst="rect">
            <a:avLst/>
          </a:prstGeom>
          <a:ln w="0">
            <a:noFill/>
          </a:ln>
        </p:spPr>
      </p:pic>
      <p:sp>
        <p:nvSpPr>
          <p:cNvPr id="296"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sp>
        <p:nvSpPr>
          <p:cNvPr id="297" name=""/>
          <p:cNvSpPr txBox="1"/>
          <p:nvPr/>
        </p:nvSpPr>
        <p:spPr>
          <a:xfrm>
            <a:off x="540000" y="1800000"/>
            <a:ext cx="2520000" cy="780120"/>
          </a:xfrm>
          <a:prstGeom prst="rect">
            <a:avLst/>
          </a:prstGeom>
          <a:noFill/>
          <a:ln w="0">
            <a:noFill/>
          </a:ln>
        </p:spPr>
        <p:txBody>
          <a:bodyPr lIns="0" rIns="0" tIns="0" bIns="0" anchor="t">
            <a:noAutofit/>
          </a:bodyPr>
          <a:p>
            <a:r>
              <a:rPr b="0" lang="en-IN" sz="1800" spc="-1" strike="noStrike">
                <a:solidFill>
                  <a:srgbClr val="000000"/>
                </a:solidFill>
                <a:latin typeface="Arial Black"/>
              </a:rPr>
              <a:t>Correlation</a:t>
            </a:r>
            <a:endParaRPr b="0" lang="en-IN" sz="18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Visualizing correlation by bar plot</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p:txBody>
      </p:sp>
      <p:sp>
        <p:nvSpPr>
          <p:cNvPr id="298" name=""/>
          <p:cNvSpPr txBox="1"/>
          <p:nvPr/>
        </p:nvSpPr>
        <p:spPr>
          <a:xfrm>
            <a:off x="336240" y="675360"/>
            <a:ext cx="3083760" cy="734040"/>
          </a:xfrm>
          <a:prstGeom prst="rect">
            <a:avLst/>
          </a:prstGeom>
          <a:noFill/>
          <a:ln w="0">
            <a:noFill/>
          </a:ln>
        </p:spPr>
        <p:txBody>
          <a:bodyPr lIns="90000" rIns="90000" tIns="45000" bIns="45000" anchor="t">
            <a:noAutofit/>
          </a:bodyPr>
          <a:p>
            <a:r>
              <a:rPr b="0" lang="en-IN" sz="1800" spc="-1" strike="noStrike">
                <a:solidFill>
                  <a:srgbClr val="000000"/>
                </a:solidFill>
                <a:latin typeface="Arial Black"/>
              </a:rPr>
              <a:t>Feature Selection and Feature Engineering</a:t>
            </a:r>
            <a:endParaRPr b="0" lang="en-IN" sz="1800" spc="-1" strike="noStrike">
              <a:solidFill>
                <a:srgbClr val="000000"/>
              </a:solidFill>
              <a:latin typeface="Arial"/>
            </a:endParaRPr>
          </a:p>
        </p:txBody>
      </p:sp>
      <p:pic>
        <p:nvPicPr>
          <p:cNvPr id="299" name="" descr=""/>
          <p:cNvPicPr/>
          <p:nvPr/>
        </p:nvPicPr>
        <p:blipFill>
          <a:blip r:embed="rId4"/>
          <a:stretch/>
        </p:blipFill>
        <p:spPr>
          <a:xfrm>
            <a:off x="0" y="0"/>
            <a:ext cx="900000" cy="900000"/>
          </a:xfrm>
          <a:prstGeom prst="rect">
            <a:avLst/>
          </a:prstGeom>
          <a:ln w="0">
            <a:noFill/>
          </a:ln>
        </p:spPr>
      </p:pic>
      <p:pic>
        <p:nvPicPr>
          <p:cNvPr id="300" name="" descr=""/>
          <p:cNvPicPr/>
          <p:nvPr/>
        </p:nvPicPr>
        <p:blipFill>
          <a:blip r:embed="rId5"/>
          <a:stretch/>
        </p:blipFill>
        <p:spPr>
          <a:xfrm>
            <a:off x="3564720" y="1044000"/>
            <a:ext cx="6037920" cy="42120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301" name="" descr=""/>
          <p:cNvPicPr/>
          <p:nvPr/>
        </p:nvPicPr>
        <p:blipFill>
          <a:blip r:embed="rId1"/>
          <a:srcRect l="0" t="0" r="0" b="25681"/>
          <a:stretch/>
        </p:blipFill>
        <p:spPr>
          <a:xfrm>
            <a:off x="-11520" y="0"/>
            <a:ext cx="10091160" cy="539280"/>
          </a:xfrm>
          <a:prstGeom prst="rect">
            <a:avLst/>
          </a:prstGeom>
          <a:ln w="0">
            <a:noFill/>
          </a:ln>
        </p:spPr>
      </p:pic>
      <p:pic>
        <p:nvPicPr>
          <p:cNvPr id="302" name="" descr=""/>
          <p:cNvPicPr/>
          <p:nvPr/>
        </p:nvPicPr>
        <p:blipFill>
          <a:blip r:embed="rId2"/>
          <a:srcRect l="0" t="0" r="0" b="25681"/>
          <a:stretch/>
        </p:blipFill>
        <p:spPr>
          <a:xfrm>
            <a:off x="-11520" y="360"/>
            <a:ext cx="10091160" cy="539280"/>
          </a:xfrm>
          <a:prstGeom prst="rect">
            <a:avLst/>
          </a:prstGeom>
          <a:ln w="0">
            <a:noFill/>
          </a:ln>
        </p:spPr>
      </p:pic>
      <p:pic>
        <p:nvPicPr>
          <p:cNvPr id="303" name="" descr=""/>
          <p:cNvPicPr/>
          <p:nvPr/>
        </p:nvPicPr>
        <p:blipFill>
          <a:blip r:embed="rId3"/>
          <a:srcRect l="0" t="35436" r="11812" b="29105"/>
          <a:stretch/>
        </p:blipFill>
        <p:spPr>
          <a:xfrm>
            <a:off x="8736840" y="360"/>
            <a:ext cx="1342800" cy="539280"/>
          </a:xfrm>
          <a:prstGeom prst="rect">
            <a:avLst/>
          </a:prstGeom>
          <a:ln w="0">
            <a:noFill/>
          </a:ln>
        </p:spPr>
      </p:pic>
      <p:sp>
        <p:nvSpPr>
          <p:cNvPr id="304"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sp>
        <p:nvSpPr>
          <p:cNvPr id="305" name=""/>
          <p:cNvSpPr txBox="1"/>
          <p:nvPr/>
        </p:nvSpPr>
        <p:spPr>
          <a:xfrm>
            <a:off x="540000" y="1800000"/>
            <a:ext cx="3240000" cy="2153880"/>
          </a:xfrm>
          <a:prstGeom prst="rect">
            <a:avLst/>
          </a:prstGeom>
          <a:noFill/>
          <a:ln w="0">
            <a:noFill/>
          </a:ln>
        </p:spPr>
        <p:txBody>
          <a:bodyPr lIns="0" rIns="0" tIns="0" bIns="0" anchor="t">
            <a:noAutofit/>
          </a:bodyPr>
          <a:p>
            <a:r>
              <a:rPr b="0" lang="en-IN" sz="1800" spc="-1" strike="noStrike">
                <a:solidFill>
                  <a:srgbClr val="000000"/>
                </a:solidFill>
                <a:latin typeface="Arial Black"/>
              </a:rPr>
              <a:t>Skew</a:t>
            </a:r>
            <a:endParaRPr b="0" lang="en-IN" sz="18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Applied skew method to check the range of skewness</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Keeping +/- 0.5 as the range for skewness, there</a:t>
            </a:r>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are more number of columns which does</a:t>
            </a:r>
            <a:r>
              <a:rPr b="0" lang="en-IN" sz="1200" spc="-1" strike="noStrike">
                <a:solidFill>
                  <a:srgbClr val="000000"/>
                </a:solidFill>
                <a:latin typeface="Calibri"/>
                <a:ea typeface="Microsoft YaHei"/>
              </a:rPr>
              <a:t>  </a:t>
            </a: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not lie within the range</a:t>
            </a:r>
            <a:endParaRPr b="0" lang="en-IN" sz="1200" spc="-1" strike="noStrike">
              <a:solidFill>
                <a:srgbClr val="000000"/>
              </a:solidFill>
              <a:latin typeface="Calibri"/>
              <a:ea typeface="Microsoft YaHei"/>
            </a:endParaRPr>
          </a:p>
          <a:p>
            <a:pPr>
              <a:lnSpc>
                <a:spcPct val="100000"/>
              </a:lnSpc>
            </a:pP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Since data are categorial not applying transformation methods</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p:txBody>
      </p:sp>
      <p:sp>
        <p:nvSpPr>
          <p:cNvPr id="306" name=""/>
          <p:cNvSpPr txBox="1"/>
          <p:nvPr/>
        </p:nvSpPr>
        <p:spPr>
          <a:xfrm>
            <a:off x="336240" y="675360"/>
            <a:ext cx="3443760" cy="734040"/>
          </a:xfrm>
          <a:prstGeom prst="rect">
            <a:avLst/>
          </a:prstGeom>
          <a:noFill/>
          <a:ln w="0">
            <a:noFill/>
          </a:ln>
        </p:spPr>
        <p:txBody>
          <a:bodyPr lIns="90000" rIns="90000" tIns="45000" bIns="45000" anchor="t">
            <a:noAutofit/>
          </a:bodyPr>
          <a:p>
            <a:r>
              <a:rPr b="0" lang="en-IN" sz="1800" spc="-1" strike="noStrike">
                <a:solidFill>
                  <a:srgbClr val="000000"/>
                </a:solidFill>
                <a:latin typeface="Arial Black"/>
              </a:rPr>
              <a:t>Feature Selection and</a:t>
            </a:r>
            <a:endParaRPr b="0" lang="en-IN" sz="1800" spc="-1" strike="noStrike">
              <a:solidFill>
                <a:srgbClr val="000000"/>
              </a:solidFill>
              <a:latin typeface="Arial"/>
            </a:endParaRPr>
          </a:p>
          <a:p>
            <a:r>
              <a:rPr b="0" lang="en-IN" sz="1800" spc="-1" strike="noStrike">
                <a:solidFill>
                  <a:srgbClr val="000000"/>
                </a:solidFill>
                <a:latin typeface="Arial Black"/>
              </a:rPr>
              <a:t>Engineering</a:t>
            </a:r>
            <a:endParaRPr b="0" lang="en-IN" sz="1800" spc="-1" strike="noStrike">
              <a:solidFill>
                <a:srgbClr val="000000"/>
              </a:solidFill>
              <a:latin typeface="Arial"/>
            </a:endParaRPr>
          </a:p>
        </p:txBody>
      </p:sp>
      <p:pic>
        <p:nvPicPr>
          <p:cNvPr id="307" name="" descr=""/>
          <p:cNvPicPr/>
          <p:nvPr/>
        </p:nvPicPr>
        <p:blipFill>
          <a:blip r:embed="rId4"/>
          <a:stretch/>
        </p:blipFill>
        <p:spPr>
          <a:xfrm>
            <a:off x="0" y="0"/>
            <a:ext cx="900000" cy="900000"/>
          </a:xfrm>
          <a:prstGeom prst="rect">
            <a:avLst/>
          </a:prstGeom>
          <a:ln w="0">
            <a:noFill/>
          </a:ln>
        </p:spPr>
      </p:pic>
      <p:pic>
        <p:nvPicPr>
          <p:cNvPr id="308" name="" descr=""/>
          <p:cNvPicPr/>
          <p:nvPr/>
        </p:nvPicPr>
        <p:blipFill>
          <a:blip r:embed="rId5"/>
          <a:stretch/>
        </p:blipFill>
        <p:spPr>
          <a:xfrm>
            <a:off x="4140000" y="624600"/>
            <a:ext cx="5580000" cy="2435400"/>
          </a:xfrm>
          <a:prstGeom prst="rect">
            <a:avLst/>
          </a:prstGeom>
          <a:ln w="0">
            <a:solidFill>
              <a:srgbClr val="3465a4"/>
            </a:solidFill>
          </a:ln>
        </p:spPr>
      </p:pic>
      <p:pic>
        <p:nvPicPr>
          <p:cNvPr id="309" name="" descr=""/>
          <p:cNvPicPr/>
          <p:nvPr/>
        </p:nvPicPr>
        <p:blipFill>
          <a:blip r:embed="rId6"/>
          <a:stretch/>
        </p:blipFill>
        <p:spPr>
          <a:xfrm>
            <a:off x="4140000" y="3132000"/>
            <a:ext cx="5580000" cy="23400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310" name="" descr=""/>
          <p:cNvPicPr/>
          <p:nvPr/>
        </p:nvPicPr>
        <p:blipFill>
          <a:blip r:embed="rId1"/>
          <a:srcRect l="0" t="0" r="0" b="25681"/>
          <a:stretch/>
        </p:blipFill>
        <p:spPr>
          <a:xfrm>
            <a:off x="-11520" y="0"/>
            <a:ext cx="10091160" cy="539280"/>
          </a:xfrm>
          <a:prstGeom prst="rect">
            <a:avLst/>
          </a:prstGeom>
          <a:ln w="0">
            <a:noFill/>
          </a:ln>
        </p:spPr>
      </p:pic>
      <p:pic>
        <p:nvPicPr>
          <p:cNvPr id="311" name="" descr=""/>
          <p:cNvPicPr/>
          <p:nvPr/>
        </p:nvPicPr>
        <p:blipFill>
          <a:blip r:embed="rId2"/>
          <a:srcRect l="0" t="0" r="0" b="25681"/>
          <a:stretch/>
        </p:blipFill>
        <p:spPr>
          <a:xfrm>
            <a:off x="-11520" y="360"/>
            <a:ext cx="10091160" cy="539280"/>
          </a:xfrm>
          <a:prstGeom prst="rect">
            <a:avLst/>
          </a:prstGeom>
          <a:ln w="0">
            <a:noFill/>
          </a:ln>
        </p:spPr>
      </p:pic>
      <p:pic>
        <p:nvPicPr>
          <p:cNvPr id="312" name="" descr=""/>
          <p:cNvPicPr/>
          <p:nvPr/>
        </p:nvPicPr>
        <p:blipFill>
          <a:blip r:embed="rId3"/>
          <a:srcRect l="0" t="35436" r="11812" b="29105"/>
          <a:stretch/>
        </p:blipFill>
        <p:spPr>
          <a:xfrm>
            <a:off x="8736840" y="360"/>
            <a:ext cx="1342800" cy="539280"/>
          </a:xfrm>
          <a:prstGeom prst="rect">
            <a:avLst/>
          </a:prstGeom>
          <a:ln w="0">
            <a:noFill/>
          </a:ln>
        </p:spPr>
      </p:pic>
      <p:sp>
        <p:nvSpPr>
          <p:cNvPr id="313"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sp>
        <p:nvSpPr>
          <p:cNvPr id="314" name=""/>
          <p:cNvSpPr txBox="1"/>
          <p:nvPr/>
        </p:nvSpPr>
        <p:spPr>
          <a:xfrm>
            <a:off x="432000" y="1800000"/>
            <a:ext cx="3240000" cy="1848600"/>
          </a:xfrm>
          <a:prstGeom prst="rect">
            <a:avLst/>
          </a:prstGeom>
          <a:noFill/>
          <a:ln w="0">
            <a:noFill/>
          </a:ln>
        </p:spPr>
        <p:txBody>
          <a:bodyPr lIns="0" rIns="0" tIns="0" bIns="0" anchor="t">
            <a:noAutofit/>
          </a:bodyPr>
          <a:p>
            <a:r>
              <a:rPr b="0" lang="en-IN" sz="1800" spc="-1" strike="noStrike">
                <a:solidFill>
                  <a:srgbClr val="000000"/>
                </a:solidFill>
                <a:latin typeface="Arial Black"/>
              </a:rPr>
              <a:t>Detecting Outliers</a:t>
            </a:r>
            <a:endParaRPr b="0" lang="en-IN" sz="18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Checking Outliers for pincode since the original data type is integer</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Visualizing in box plot for column “What is the Pin Code of where you shop online from?”</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p:txBody>
      </p:sp>
      <p:sp>
        <p:nvSpPr>
          <p:cNvPr id="315" name=""/>
          <p:cNvSpPr txBox="1"/>
          <p:nvPr/>
        </p:nvSpPr>
        <p:spPr>
          <a:xfrm>
            <a:off x="336240" y="675360"/>
            <a:ext cx="3443760" cy="734040"/>
          </a:xfrm>
          <a:prstGeom prst="rect">
            <a:avLst/>
          </a:prstGeom>
          <a:noFill/>
          <a:ln w="0">
            <a:noFill/>
          </a:ln>
        </p:spPr>
        <p:txBody>
          <a:bodyPr lIns="90000" rIns="90000" tIns="45000" bIns="45000" anchor="t">
            <a:noAutofit/>
          </a:bodyPr>
          <a:p>
            <a:r>
              <a:rPr b="0" lang="en-IN" sz="1800" spc="-1" strike="noStrike">
                <a:solidFill>
                  <a:srgbClr val="000000"/>
                </a:solidFill>
                <a:latin typeface="Arial Black"/>
              </a:rPr>
              <a:t>Feature Selection and</a:t>
            </a:r>
            <a:endParaRPr b="0" lang="en-IN" sz="1800" spc="-1" strike="noStrike">
              <a:solidFill>
                <a:srgbClr val="000000"/>
              </a:solidFill>
              <a:latin typeface="Arial"/>
            </a:endParaRPr>
          </a:p>
          <a:p>
            <a:r>
              <a:rPr b="0" lang="en-IN" sz="1800" spc="-1" strike="noStrike">
                <a:solidFill>
                  <a:srgbClr val="000000"/>
                </a:solidFill>
                <a:latin typeface="Arial Black"/>
              </a:rPr>
              <a:t>Engineering</a:t>
            </a:r>
            <a:endParaRPr b="0" lang="en-IN" sz="1800" spc="-1" strike="noStrike">
              <a:solidFill>
                <a:srgbClr val="000000"/>
              </a:solidFill>
              <a:latin typeface="Arial"/>
            </a:endParaRPr>
          </a:p>
        </p:txBody>
      </p:sp>
      <p:pic>
        <p:nvPicPr>
          <p:cNvPr id="316" name="" descr=""/>
          <p:cNvPicPr/>
          <p:nvPr/>
        </p:nvPicPr>
        <p:blipFill>
          <a:blip r:embed="rId4"/>
          <a:stretch/>
        </p:blipFill>
        <p:spPr>
          <a:xfrm>
            <a:off x="0" y="0"/>
            <a:ext cx="900000" cy="900000"/>
          </a:xfrm>
          <a:prstGeom prst="rect">
            <a:avLst/>
          </a:prstGeom>
          <a:ln w="0">
            <a:noFill/>
          </a:ln>
        </p:spPr>
      </p:pic>
      <p:pic>
        <p:nvPicPr>
          <p:cNvPr id="317" name="" descr=""/>
          <p:cNvPicPr/>
          <p:nvPr/>
        </p:nvPicPr>
        <p:blipFill>
          <a:blip r:embed="rId5"/>
          <a:stretch/>
        </p:blipFill>
        <p:spPr>
          <a:xfrm>
            <a:off x="3816000" y="1296000"/>
            <a:ext cx="5940000" cy="334692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318" name="" descr=""/>
          <p:cNvPicPr/>
          <p:nvPr/>
        </p:nvPicPr>
        <p:blipFill>
          <a:blip r:embed="rId1"/>
          <a:srcRect l="0" t="0" r="0" b="25681"/>
          <a:stretch/>
        </p:blipFill>
        <p:spPr>
          <a:xfrm>
            <a:off x="-11520" y="0"/>
            <a:ext cx="10091160" cy="539280"/>
          </a:xfrm>
          <a:prstGeom prst="rect">
            <a:avLst/>
          </a:prstGeom>
          <a:ln w="0">
            <a:noFill/>
          </a:ln>
        </p:spPr>
      </p:pic>
      <p:pic>
        <p:nvPicPr>
          <p:cNvPr id="319" name="" descr=""/>
          <p:cNvPicPr/>
          <p:nvPr/>
        </p:nvPicPr>
        <p:blipFill>
          <a:blip r:embed="rId2"/>
          <a:srcRect l="0" t="0" r="0" b="25681"/>
          <a:stretch/>
        </p:blipFill>
        <p:spPr>
          <a:xfrm>
            <a:off x="-11520" y="360"/>
            <a:ext cx="10091160" cy="539280"/>
          </a:xfrm>
          <a:prstGeom prst="rect">
            <a:avLst/>
          </a:prstGeom>
          <a:ln w="0">
            <a:noFill/>
          </a:ln>
        </p:spPr>
      </p:pic>
      <p:pic>
        <p:nvPicPr>
          <p:cNvPr id="320" name="" descr=""/>
          <p:cNvPicPr/>
          <p:nvPr/>
        </p:nvPicPr>
        <p:blipFill>
          <a:blip r:embed="rId3"/>
          <a:srcRect l="0" t="35436" r="11812" b="29105"/>
          <a:stretch/>
        </p:blipFill>
        <p:spPr>
          <a:xfrm>
            <a:off x="8736840" y="360"/>
            <a:ext cx="1342800" cy="539280"/>
          </a:xfrm>
          <a:prstGeom prst="rect">
            <a:avLst/>
          </a:prstGeom>
          <a:ln w="0">
            <a:noFill/>
          </a:ln>
        </p:spPr>
      </p:pic>
      <p:sp>
        <p:nvSpPr>
          <p:cNvPr id="321"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sp>
        <p:nvSpPr>
          <p:cNvPr id="322" name=""/>
          <p:cNvSpPr txBox="1"/>
          <p:nvPr/>
        </p:nvSpPr>
        <p:spPr>
          <a:xfrm>
            <a:off x="420840" y="1872000"/>
            <a:ext cx="3240000" cy="3069720"/>
          </a:xfrm>
          <a:prstGeom prst="rect">
            <a:avLst/>
          </a:prstGeom>
          <a:noFill/>
          <a:ln w="0">
            <a:noFill/>
          </a:ln>
        </p:spPr>
        <p:txBody>
          <a:bodyPr lIns="0" rIns="0" tIns="0" bIns="0" anchor="t">
            <a:noAutofit/>
          </a:bodyPr>
          <a:p>
            <a:r>
              <a:rPr b="0" lang="en-IN" sz="1800" spc="-1" strike="noStrike">
                <a:solidFill>
                  <a:srgbClr val="000000"/>
                </a:solidFill>
                <a:latin typeface="Arial Black"/>
                <a:ea typeface="Microsoft YaHei"/>
              </a:rPr>
              <a:t>Z Score </a:t>
            </a:r>
            <a:endParaRPr b="0" lang="en-IN" sz="18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Z Score Method to detect and remove Outliers</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After applying Zscore, data loss percentage is </a:t>
            </a: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7.4%</a:t>
            </a:r>
            <a:endParaRPr b="0" lang="en-IN" sz="1200" spc="-1" strike="noStrike">
              <a:solidFill>
                <a:srgbClr val="000000"/>
              </a:solidFill>
              <a:latin typeface="Calibri"/>
              <a:ea typeface="Microsoft YaHei"/>
            </a:endParaRPr>
          </a:p>
          <a:p>
            <a:pPr>
              <a:lnSpc>
                <a:spcPct val="100000"/>
              </a:lnSpc>
            </a:pPr>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Our data is becoming biased as it is not </a:t>
            </a: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considering the case of pincode </a:t>
            </a:r>
            <a:r>
              <a:rPr b="0" lang="en-IN" sz="1200" spc="-1" strike="noStrike">
                <a:solidFill>
                  <a:srgbClr val="000000"/>
                </a:solidFill>
                <a:latin typeface="Calibri"/>
                <a:ea typeface="Microsoft YaHei"/>
              </a:rPr>
              <a:t> which is the </a:t>
            </a: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only column with integer value, m</a:t>
            </a:r>
            <a:r>
              <a:rPr b="0" lang="en-IN" sz="1200" spc="-1" strike="noStrike">
                <a:solidFill>
                  <a:srgbClr val="000000"/>
                </a:solidFill>
                <a:latin typeface="Calibri"/>
                <a:ea typeface="Microsoft YaHei"/>
              </a:rPr>
              <a:t>oreover our </a:t>
            </a: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dataset is categorical, we will not </a:t>
            </a:r>
            <a:r>
              <a:rPr b="0" lang="en-IN" sz="1200" spc="-1" strike="noStrike">
                <a:solidFill>
                  <a:srgbClr val="000000"/>
                </a:solidFill>
                <a:latin typeface="Calibri"/>
                <a:ea typeface="Microsoft YaHei"/>
              </a:rPr>
              <a:t> remove any</a:t>
            </a: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outliers and consider the original data</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p:txBody>
      </p:sp>
      <p:sp>
        <p:nvSpPr>
          <p:cNvPr id="323" name=""/>
          <p:cNvSpPr txBox="1"/>
          <p:nvPr/>
        </p:nvSpPr>
        <p:spPr>
          <a:xfrm>
            <a:off x="336240" y="675360"/>
            <a:ext cx="3443760" cy="734040"/>
          </a:xfrm>
          <a:prstGeom prst="rect">
            <a:avLst/>
          </a:prstGeom>
          <a:noFill/>
          <a:ln w="0">
            <a:noFill/>
          </a:ln>
        </p:spPr>
        <p:txBody>
          <a:bodyPr lIns="90000" rIns="90000" tIns="45000" bIns="45000" anchor="t">
            <a:noAutofit/>
          </a:bodyPr>
          <a:p>
            <a:r>
              <a:rPr b="0" lang="en-IN" sz="1800" spc="-1" strike="noStrike">
                <a:solidFill>
                  <a:srgbClr val="000000"/>
                </a:solidFill>
                <a:latin typeface="Arial Black"/>
              </a:rPr>
              <a:t>Feature Selection and</a:t>
            </a:r>
            <a:endParaRPr b="0" lang="en-IN" sz="1800" spc="-1" strike="noStrike">
              <a:solidFill>
                <a:srgbClr val="000000"/>
              </a:solidFill>
              <a:latin typeface="Arial"/>
            </a:endParaRPr>
          </a:p>
          <a:p>
            <a:r>
              <a:rPr b="0" lang="en-IN" sz="1800" spc="-1" strike="noStrike">
                <a:solidFill>
                  <a:srgbClr val="000000"/>
                </a:solidFill>
                <a:latin typeface="Arial Black"/>
              </a:rPr>
              <a:t>Engineering</a:t>
            </a:r>
            <a:endParaRPr b="0" lang="en-IN" sz="1800" spc="-1" strike="noStrike">
              <a:solidFill>
                <a:srgbClr val="000000"/>
              </a:solidFill>
              <a:latin typeface="Arial"/>
            </a:endParaRPr>
          </a:p>
        </p:txBody>
      </p:sp>
      <p:pic>
        <p:nvPicPr>
          <p:cNvPr id="324" name="" descr=""/>
          <p:cNvPicPr/>
          <p:nvPr/>
        </p:nvPicPr>
        <p:blipFill>
          <a:blip r:embed="rId4"/>
          <a:stretch/>
        </p:blipFill>
        <p:spPr>
          <a:xfrm>
            <a:off x="0" y="0"/>
            <a:ext cx="900000" cy="900000"/>
          </a:xfrm>
          <a:prstGeom prst="rect">
            <a:avLst/>
          </a:prstGeom>
          <a:ln w="0">
            <a:noFill/>
          </a:ln>
        </p:spPr>
      </p:pic>
      <p:pic>
        <p:nvPicPr>
          <p:cNvPr id="325" name="" descr=""/>
          <p:cNvPicPr/>
          <p:nvPr/>
        </p:nvPicPr>
        <p:blipFill>
          <a:blip r:embed="rId5"/>
          <a:stretch/>
        </p:blipFill>
        <p:spPr>
          <a:xfrm>
            <a:off x="3780000" y="684000"/>
            <a:ext cx="6120000" cy="2340000"/>
          </a:xfrm>
          <a:prstGeom prst="rect">
            <a:avLst/>
          </a:prstGeom>
          <a:ln w="0">
            <a:solidFill>
              <a:srgbClr val="3465a4"/>
            </a:solidFill>
          </a:ln>
        </p:spPr>
      </p:pic>
      <p:pic>
        <p:nvPicPr>
          <p:cNvPr id="326" name="" descr=""/>
          <p:cNvPicPr/>
          <p:nvPr/>
        </p:nvPicPr>
        <p:blipFill>
          <a:blip r:embed="rId6"/>
          <a:stretch/>
        </p:blipFill>
        <p:spPr>
          <a:xfrm>
            <a:off x="3780000" y="2916000"/>
            <a:ext cx="6120000" cy="25200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327" name="" descr=""/>
          <p:cNvPicPr/>
          <p:nvPr/>
        </p:nvPicPr>
        <p:blipFill>
          <a:blip r:embed="rId1"/>
          <a:srcRect l="0" t="0" r="0" b="25681"/>
          <a:stretch/>
        </p:blipFill>
        <p:spPr>
          <a:xfrm>
            <a:off x="-11520" y="0"/>
            <a:ext cx="10091160" cy="539280"/>
          </a:xfrm>
          <a:prstGeom prst="rect">
            <a:avLst/>
          </a:prstGeom>
          <a:ln w="0">
            <a:noFill/>
          </a:ln>
        </p:spPr>
      </p:pic>
      <p:pic>
        <p:nvPicPr>
          <p:cNvPr id="328" name="" descr=""/>
          <p:cNvPicPr/>
          <p:nvPr/>
        </p:nvPicPr>
        <p:blipFill>
          <a:blip r:embed="rId2"/>
          <a:srcRect l="0" t="0" r="0" b="25681"/>
          <a:stretch/>
        </p:blipFill>
        <p:spPr>
          <a:xfrm>
            <a:off x="-11520" y="360"/>
            <a:ext cx="10091160" cy="539280"/>
          </a:xfrm>
          <a:prstGeom prst="rect">
            <a:avLst/>
          </a:prstGeom>
          <a:ln w="0">
            <a:noFill/>
          </a:ln>
        </p:spPr>
      </p:pic>
      <p:pic>
        <p:nvPicPr>
          <p:cNvPr id="329" name="" descr=""/>
          <p:cNvPicPr/>
          <p:nvPr/>
        </p:nvPicPr>
        <p:blipFill>
          <a:blip r:embed="rId3"/>
          <a:srcRect l="0" t="35436" r="11812" b="29105"/>
          <a:stretch/>
        </p:blipFill>
        <p:spPr>
          <a:xfrm>
            <a:off x="8736840" y="360"/>
            <a:ext cx="1342800" cy="539280"/>
          </a:xfrm>
          <a:prstGeom prst="rect">
            <a:avLst/>
          </a:prstGeom>
          <a:ln w="0">
            <a:noFill/>
          </a:ln>
        </p:spPr>
      </p:pic>
      <p:sp>
        <p:nvSpPr>
          <p:cNvPr id="330"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sp>
        <p:nvSpPr>
          <p:cNvPr id="331" name=""/>
          <p:cNvSpPr txBox="1"/>
          <p:nvPr/>
        </p:nvSpPr>
        <p:spPr>
          <a:xfrm>
            <a:off x="420840" y="1692000"/>
            <a:ext cx="3240000" cy="3680280"/>
          </a:xfrm>
          <a:prstGeom prst="rect">
            <a:avLst/>
          </a:prstGeom>
          <a:noFill/>
          <a:ln w="0">
            <a:noFill/>
          </a:ln>
        </p:spPr>
        <p:txBody>
          <a:bodyPr lIns="0" rIns="0" tIns="0" bIns="0" anchor="t">
            <a:noAutofit/>
          </a:bodyPr>
          <a:p>
            <a:r>
              <a:rPr b="0" lang="en-IN" sz="1800" spc="-1" strike="noStrike">
                <a:solidFill>
                  <a:srgbClr val="000000"/>
                </a:solidFill>
                <a:latin typeface="Arial Black"/>
                <a:ea typeface="Microsoft YaHei"/>
              </a:rPr>
              <a:t>Variance Inflation Factor</a:t>
            </a:r>
            <a:endParaRPr b="0" lang="en-IN" sz="18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Variance Inflation Factor is used for Data cleansing, Feature Engineering.</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Our dataset is Multicolinearity which means</a:t>
            </a:r>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multiple input factor which is affecting the Y</a:t>
            </a:r>
            <a:r>
              <a:rPr b="0" lang="en-IN" sz="1200" spc="-1" strike="noStrike">
                <a:solidFill>
                  <a:srgbClr val="000000"/>
                </a:solidFill>
                <a:latin typeface="Calibri"/>
                <a:ea typeface="Microsoft YaHei"/>
              </a:rPr>
              <a:t> </a:t>
            </a:r>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Output</a:t>
            </a:r>
            <a:r>
              <a:rPr b="0" lang="en-IN" sz="1200" spc="-1" strike="noStrike">
                <a:solidFill>
                  <a:srgbClr val="000000"/>
                </a:solidFill>
                <a:latin typeface="Calibri"/>
                <a:ea typeface="Microsoft YaHei"/>
              </a:rPr>
              <a:t> </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Using this method we found most of the columns </a:t>
            </a: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VIF factor are infinity</a:t>
            </a:r>
            <a:endParaRPr b="0" lang="en-IN" sz="1200" spc="-1" strike="noStrike">
              <a:solidFill>
                <a:srgbClr val="000000"/>
              </a:solidFill>
              <a:latin typeface="Calibri"/>
              <a:ea typeface="Microsoft YaHei"/>
            </a:endParaRPr>
          </a:p>
          <a:p>
            <a:pPr>
              <a:lnSpc>
                <a:spcPct val="100000"/>
              </a:lnSpc>
            </a:pPr>
            <a:endParaRPr b="0" lang="en-IN" sz="1200" spc="-1" strike="noStrike">
              <a:solidFill>
                <a:srgbClr val="000000"/>
              </a:solidFill>
              <a:latin typeface="Calibri"/>
              <a:ea typeface="Microsoft YaHei"/>
            </a:endParaRPr>
          </a:p>
          <a:p>
            <a:pPr>
              <a:lnSpc>
                <a:spcPct val="100000"/>
              </a:lnSpc>
            </a:pPr>
            <a:r>
              <a:rPr b="0" lang="en-IN" sz="1200" spc="-1" strike="noStrike">
                <a:solidFill>
                  <a:srgbClr val="000000"/>
                </a:solidFill>
                <a:latin typeface="Calibri"/>
                <a:ea typeface="Microsoft YaHei"/>
              </a:rPr>
              <a:t>Since our dataset is categorical we cannot remove columns based on VIF value. </a:t>
            </a:r>
            <a:endParaRPr b="0" lang="en-IN" sz="1200" spc="-1" strike="noStrike">
              <a:solidFill>
                <a:srgbClr val="000000"/>
              </a:solidFill>
              <a:latin typeface="Calibri"/>
              <a:ea typeface="Microsoft YaHei"/>
            </a:endParaRPr>
          </a:p>
          <a:p>
            <a:pPr>
              <a:lnSpc>
                <a:spcPct val="100000"/>
              </a:lnSpc>
            </a:pP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p:txBody>
      </p:sp>
      <p:sp>
        <p:nvSpPr>
          <p:cNvPr id="332" name=""/>
          <p:cNvSpPr txBox="1"/>
          <p:nvPr/>
        </p:nvSpPr>
        <p:spPr>
          <a:xfrm>
            <a:off x="336240" y="675360"/>
            <a:ext cx="3443760" cy="734040"/>
          </a:xfrm>
          <a:prstGeom prst="rect">
            <a:avLst/>
          </a:prstGeom>
          <a:noFill/>
          <a:ln w="0">
            <a:noFill/>
          </a:ln>
        </p:spPr>
        <p:txBody>
          <a:bodyPr lIns="90000" rIns="90000" tIns="45000" bIns="45000" anchor="t">
            <a:noAutofit/>
          </a:bodyPr>
          <a:p>
            <a:r>
              <a:rPr b="0" lang="en-IN" sz="1800" spc="-1" strike="noStrike">
                <a:solidFill>
                  <a:srgbClr val="000000"/>
                </a:solidFill>
                <a:latin typeface="Arial Black"/>
              </a:rPr>
              <a:t>Feature Selection and</a:t>
            </a:r>
            <a:endParaRPr b="0" lang="en-IN" sz="1800" spc="-1" strike="noStrike">
              <a:solidFill>
                <a:srgbClr val="000000"/>
              </a:solidFill>
              <a:latin typeface="Arial"/>
            </a:endParaRPr>
          </a:p>
          <a:p>
            <a:r>
              <a:rPr b="0" lang="en-IN" sz="1800" spc="-1" strike="noStrike">
                <a:solidFill>
                  <a:srgbClr val="000000"/>
                </a:solidFill>
                <a:latin typeface="Arial Black"/>
              </a:rPr>
              <a:t>Engineering</a:t>
            </a:r>
            <a:endParaRPr b="0" lang="en-IN" sz="1800" spc="-1" strike="noStrike">
              <a:solidFill>
                <a:srgbClr val="000000"/>
              </a:solidFill>
              <a:latin typeface="Arial"/>
            </a:endParaRPr>
          </a:p>
        </p:txBody>
      </p:sp>
      <p:pic>
        <p:nvPicPr>
          <p:cNvPr id="333" name="" descr=""/>
          <p:cNvPicPr/>
          <p:nvPr/>
        </p:nvPicPr>
        <p:blipFill>
          <a:blip r:embed="rId4"/>
          <a:stretch/>
        </p:blipFill>
        <p:spPr>
          <a:xfrm>
            <a:off x="0" y="0"/>
            <a:ext cx="900000" cy="900000"/>
          </a:xfrm>
          <a:prstGeom prst="rect">
            <a:avLst/>
          </a:prstGeom>
          <a:ln w="0">
            <a:noFill/>
          </a:ln>
        </p:spPr>
      </p:pic>
      <p:pic>
        <p:nvPicPr>
          <p:cNvPr id="334" name="" descr=""/>
          <p:cNvPicPr/>
          <p:nvPr/>
        </p:nvPicPr>
        <p:blipFill>
          <a:blip r:embed="rId5"/>
          <a:stretch/>
        </p:blipFill>
        <p:spPr>
          <a:xfrm>
            <a:off x="4078080" y="1256760"/>
            <a:ext cx="5821920" cy="378324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335" name="" descr=""/>
          <p:cNvPicPr/>
          <p:nvPr/>
        </p:nvPicPr>
        <p:blipFill>
          <a:blip r:embed="rId1"/>
          <a:srcRect l="0" t="0" r="0" b="25681"/>
          <a:stretch/>
        </p:blipFill>
        <p:spPr>
          <a:xfrm>
            <a:off x="-11520" y="0"/>
            <a:ext cx="10091160" cy="539280"/>
          </a:xfrm>
          <a:prstGeom prst="rect">
            <a:avLst/>
          </a:prstGeom>
          <a:ln w="0">
            <a:noFill/>
          </a:ln>
        </p:spPr>
      </p:pic>
      <p:pic>
        <p:nvPicPr>
          <p:cNvPr id="336" name="" descr=""/>
          <p:cNvPicPr/>
          <p:nvPr/>
        </p:nvPicPr>
        <p:blipFill>
          <a:blip r:embed="rId2"/>
          <a:srcRect l="0" t="0" r="0" b="25681"/>
          <a:stretch/>
        </p:blipFill>
        <p:spPr>
          <a:xfrm>
            <a:off x="-11520" y="360"/>
            <a:ext cx="10091160" cy="539280"/>
          </a:xfrm>
          <a:prstGeom prst="rect">
            <a:avLst/>
          </a:prstGeom>
          <a:ln w="0">
            <a:noFill/>
          </a:ln>
        </p:spPr>
      </p:pic>
      <p:pic>
        <p:nvPicPr>
          <p:cNvPr id="337" name="" descr=""/>
          <p:cNvPicPr/>
          <p:nvPr/>
        </p:nvPicPr>
        <p:blipFill>
          <a:blip r:embed="rId3"/>
          <a:srcRect l="0" t="35436" r="11812" b="29105"/>
          <a:stretch/>
        </p:blipFill>
        <p:spPr>
          <a:xfrm>
            <a:off x="8736840" y="360"/>
            <a:ext cx="1342800" cy="539280"/>
          </a:xfrm>
          <a:prstGeom prst="rect">
            <a:avLst/>
          </a:prstGeom>
          <a:ln w="0">
            <a:noFill/>
          </a:ln>
        </p:spPr>
      </p:pic>
      <p:sp>
        <p:nvSpPr>
          <p:cNvPr id="338"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sp>
        <p:nvSpPr>
          <p:cNvPr id="339" name=""/>
          <p:cNvSpPr txBox="1"/>
          <p:nvPr/>
        </p:nvSpPr>
        <p:spPr>
          <a:xfrm>
            <a:off x="420840" y="1692000"/>
            <a:ext cx="3240000" cy="2520000"/>
          </a:xfrm>
          <a:prstGeom prst="rect">
            <a:avLst/>
          </a:prstGeom>
          <a:noFill/>
          <a:ln w="0">
            <a:noFill/>
          </a:ln>
        </p:spPr>
        <p:txBody>
          <a:bodyPr lIns="0" rIns="0" tIns="0" bIns="0" anchor="t">
            <a:noAutofit/>
          </a:bodyPr>
          <a:p>
            <a:r>
              <a:rPr b="0" lang="en-IN" sz="1800" spc="-1" strike="noStrike">
                <a:solidFill>
                  <a:srgbClr val="000000"/>
                </a:solidFill>
                <a:latin typeface="Arial Black"/>
                <a:ea typeface="Microsoft YaHei"/>
              </a:rPr>
              <a:t>Variance Inflation Factor</a:t>
            </a:r>
            <a:endParaRPr b="0" lang="en-IN" sz="18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Variance Inflation Factor is used for Data cleansing, Feature Engineering.</a:t>
            </a:r>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endParaRPr b="0" lang="en-IN" sz="1200" spc="-1" strike="noStrike">
              <a:solidFill>
                <a:srgbClr val="000000"/>
              </a:solidFill>
              <a:latin typeface="Calibri"/>
              <a:ea typeface="Microsoft YaHei"/>
            </a:endParaRPr>
          </a:p>
        </p:txBody>
      </p:sp>
      <p:sp>
        <p:nvSpPr>
          <p:cNvPr id="340" name=""/>
          <p:cNvSpPr txBox="1"/>
          <p:nvPr/>
        </p:nvSpPr>
        <p:spPr>
          <a:xfrm>
            <a:off x="336240" y="675360"/>
            <a:ext cx="3443760" cy="734040"/>
          </a:xfrm>
          <a:prstGeom prst="rect">
            <a:avLst/>
          </a:prstGeom>
          <a:noFill/>
          <a:ln w="0">
            <a:noFill/>
          </a:ln>
        </p:spPr>
        <p:txBody>
          <a:bodyPr lIns="90000" rIns="90000" tIns="45000" bIns="45000" anchor="t">
            <a:noAutofit/>
          </a:bodyPr>
          <a:p>
            <a:r>
              <a:rPr b="0" lang="en-IN" sz="1800" spc="-1" strike="noStrike">
                <a:solidFill>
                  <a:srgbClr val="000000"/>
                </a:solidFill>
                <a:latin typeface="Arial Black"/>
              </a:rPr>
              <a:t>Feature Selection and</a:t>
            </a:r>
            <a:endParaRPr b="0" lang="en-IN" sz="1800" spc="-1" strike="noStrike">
              <a:solidFill>
                <a:srgbClr val="000000"/>
              </a:solidFill>
              <a:latin typeface="Arial"/>
            </a:endParaRPr>
          </a:p>
          <a:p>
            <a:r>
              <a:rPr b="0" lang="en-IN" sz="1800" spc="-1" strike="noStrike">
                <a:solidFill>
                  <a:srgbClr val="000000"/>
                </a:solidFill>
                <a:latin typeface="Arial Black"/>
              </a:rPr>
              <a:t>Engineering</a:t>
            </a:r>
            <a:endParaRPr b="0" lang="en-IN" sz="1800" spc="-1" strike="noStrike">
              <a:solidFill>
                <a:srgbClr val="000000"/>
              </a:solidFill>
              <a:latin typeface="Arial"/>
            </a:endParaRPr>
          </a:p>
        </p:txBody>
      </p:sp>
      <p:pic>
        <p:nvPicPr>
          <p:cNvPr id="341" name="" descr=""/>
          <p:cNvPicPr/>
          <p:nvPr/>
        </p:nvPicPr>
        <p:blipFill>
          <a:blip r:embed="rId4"/>
          <a:stretch/>
        </p:blipFill>
        <p:spPr>
          <a:xfrm>
            <a:off x="0" y="0"/>
            <a:ext cx="900000" cy="900000"/>
          </a:xfrm>
          <a:prstGeom prst="rect">
            <a:avLst/>
          </a:prstGeom>
          <a:ln w="0">
            <a:noFill/>
          </a:ln>
        </p:spPr>
      </p:pic>
      <p:pic>
        <p:nvPicPr>
          <p:cNvPr id="342" name="" descr=""/>
          <p:cNvPicPr/>
          <p:nvPr/>
        </p:nvPicPr>
        <p:blipFill>
          <a:blip r:embed="rId5"/>
          <a:stretch/>
        </p:blipFill>
        <p:spPr>
          <a:xfrm>
            <a:off x="3780000" y="612000"/>
            <a:ext cx="5997240" cy="2448000"/>
          </a:xfrm>
          <a:prstGeom prst="rect">
            <a:avLst/>
          </a:prstGeom>
          <a:ln w="0">
            <a:solidFill>
              <a:srgbClr val="3465a4"/>
            </a:solidFill>
          </a:ln>
        </p:spPr>
      </p:pic>
      <p:pic>
        <p:nvPicPr>
          <p:cNvPr id="343" name="" descr=""/>
          <p:cNvPicPr/>
          <p:nvPr/>
        </p:nvPicPr>
        <p:blipFill>
          <a:blip r:embed="rId6"/>
          <a:stretch/>
        </p:blipFill>
        <p:spPr>
          <a:xfrm>
            <a:off x="3780000" y="3240000"/>
            <a:ext cx="5990400" cy="23400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344" name="" descr=""/>
          <p:cNvPicPr/>
          <p:nvPr/>
        </p:nvPicPr>
        <p:blipFill>
          <a:blip r:embed="rId1"/>
          <a:srcRect l="0" t="0" r="0" b="25681"/>
          <a:stretch/>
        </p:blipFill>
        <p:spPr>
          <a:xfrm>
            <a:off x="-11520" y="0"/>
            <a:ext cx="10091160" cy="539280"/>
          </a:xfrm>
          <a:prstGeom prst="rect">
            <a:avLst/>
          </a:prstGeom>
          <a:ln w="0">
            <a:noFill/>
          </a:ln>
        </p:spPr>
      </p:pic>
      <p:pic>
        <p:nvPicPr>
          <p:cNvPr id="345" name="" descr=""/>
          <p:cNvPicPr/>
          <p:nvPr/>
        </p:nvPicPr>
        <p:blipFill>
          <a:blip r:embed="rId2"/>
          <a:srcRect l="0" t="0" r="0" b="25681"/>
          <a:stretch/>
        </p:blipFill>
        <p:spPr>
          <a:xfrm>
            <a:off x="-11520" y="360"/>
            <a:ext cx="10091160" cy="539280"/>
          </a:xfrm>
          <a:prstGeom prst="rect">
            <a:avLst/>
          </a:prstGeom>
          <a:ln w="0">
            <a:noFill/>
          </a:ln>
        </p:spPr>
      </p:pic>
      <p:pic>
        <p:nvPicPr>
          <p:cNvPr id="346" name="" descr=""/>
          <p:cNvPicPr/>
          <p:nvPr/>
        </p:nvPicPr>
        <p:blipFill>
          <a:blip r:embed="rId3"/>
          <a:srcRect l="0" t="35436" r="11812" b="29105"/>
          <a:stretch/>
        </p:blipFill>
        <p:spPr>
          <a:xfrm>
            <a:off x="8736840" y="360"/>
            <a:ext cx="1342800" cy="539280"/>
          </a:xfrm>
          <a:prstGeom prst="rect">
            <a:avLst/>
          </a:prstGeom>
          <a:ln w="0">
            <a:noFill/>
          </a:ln>
        </p:spPr>
      </p:pic>
      <p:sp>
        <p:nvSpPr>
          <p:cNvPr id="347"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sp>
        <p:nvSpPr>
          <p:cNvPr id="348" name=""/>
          <p:cNvSpPr txBox="1"/>
          <p:nvPr/>
        </p:nvSpPr>
        <p:spPr>
          <a:xfrm>
            <a:off x="360000" y="900000"/>
            <a:ext cx="5220000" cy="1543320"/>
          </a:xfrm>
          <a:prstGeom prst="rect">
            <a:avLst/>
          </a:prstGeom>
          <a:noFill/>
          <a:ln w="0">
            <a:noFill/>
          </a:ln>
        </p:spPr>
        <p:txBody>
          <a:bodyPr lIns="0" rIns="0" tIns="0" bIns="0" anchor="t">
            <a:noAutofit/>
          </a:bodyPr>
          <a:p>
            <a:r>
              <a:rPr b="0" lang="en-IN" sz="1800" spc="-1" strike="noStrike">
                <a:solidFill>
                  <a:srgbClr val="000000"/>
                </a:solidFill>
                <a:latin typeface="Arial Black"/>
                <a:ea typeface="Microsoft YaHei"/>
              </a:rPr>
              <a:t>Final Analysis</a:t>
            </a:r>
            <a:endParaRPr b="0" lang="en-IN" sz="18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We can use the original data for Machine learning Model, as our dataset is categorical and removing outliers and applying methods for skewness is not appropriate to predicting or </a:t>
            </a:r>
            <a:r>
              <a:rPr b="0" lang="en-IN" sz="1200" spc="-1" strike="noStrike">
                <a:solidFill>
                  <a:srgbClr val="000000"/>
                </a:solidFill>
                <a:latin typeface="Calibri"/>
                <a:ea typeface="Microsoft YaHei"/>
              </a:rPr>
              <a:t>developing the model</a:t>
            </a:r>
            <a:r>
              <a:rPr b="0" lang="en-IN" sz="1200" spc="-1" strike="noStrike">
                <a:solidFill>
                  <a:srgbClr val="000000"/>
                </a:solidFill>
                <a:latin typeface="Calibri"/>
                <a:ea typeface="Microsoft YaHei"/>
              </a:rPr>
              <a:t>  </a:t>
            </a:r>
            <a:endParaRPr b="0" lang="en-IN" sz="1200" spc="-1" strike="noStrike">
              <a:solidFill>
                <a:srgbClr val="000000"/>
              </a:solidFill>
              <a:latin typeface="Calibri"/>
              <a:ea typeface="Microsoft YaHei"/>
            </a:endParaRPr>
          </a:p>
          <a:p>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For Machine learning Model we should use logistic regression, since our dataset is classification.</a:t>
            </a:r>
            <a:endParaRPr b="0" lang="en-IN" sz="1200" spc="-1" strike="noStrike">
              <a:solidFill>
                <a:srgbClr val="000000"/>
              </a:solidFill>
              <a:latin typeface="Calibri"/>
              <a:ea typeface="Microsoft YaHei"/>
            </a:endParaRPr>
          </a:p>
          <a:p>
            <a:r>
              <a:rPr b="0" lang="en-IN" sz="1200" spc="-1" strike="noStrike">
                <a:solidFill>
                  <a:srgbClr val="000000"/>
                </a:solidFill>
                <a:latin typeface="Calibri"/>
                <a:ea typeface="Microsoft YaHei"/>
              </a:rPr>
              <a:t> </a:t>
            </a:r>
            <a:endParaRPr b="0" lang="en-IN" sz="1200" spc="-1" strike="noStrike">
              <a:solidFill>
                <a:srgbClr val="000000"/>
              </a:solidFill>
              <a:latin typeface="Calibri"/>
              <a:ea typeface="Microsoft YaHei"/>
            </a:endParaRPr>
          </a:p>
        </p:txBody>
      </p:sp>
      <p:sp>
        <p:nvSpPr>
          <p:cNvPr id="349" name=""/>
          <p:cNvSpPr txBox="1"/>
          <p:nvPr/>
        </p:nvSpPr>
        <p:spPr>
          <a:xfrm>
            <a:off x="252000" y="2412000"/>
            <a:ext cx="5220000" cy="2701800"/>
          </a:xfrm>
          <a:prstGeom prst="rect">
            <a:avLst/>
          </a:prstGeom>
          <a:noFill/>
          <a:ln w="0">
            <a:noFill/>
          </a:ln>
        </p:spPr>
        <p:txBody>
          <a:bodyPr lIns="90000" rIns="90000" tIns="45000" bIns="45000" anchor="t">
            <a:noAutofit/>
          </a:bodyPr>
          <a:p>
            <a:pPr>
              <a:lnSpc>
                <a:spcPct val="100000"/>
              </a:lnSpc>
            </a:pPr>
            <a:r>
              <a:rPr b="0" lang="en-IN" sz="1800" spc="-1" strike="noStrike">
                <a:solidFill>
                  <a:srgbClr val="000000"/>
                </a:solidFill>
                <a:latin typeface="Arial Black"/>
                <a:ea typeface="Microsoft YaHei"/>
              </a:rPr>
              <a:t>Conclusion</a:t>
            </a:r>
            <a:endParaRPr b="0" lang="en-IN" sz="18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Majority of the customers agree to the factor that the websites must be easy to read and understand, similar product to the one highlighted is important for product comparison, </a:t>
            </a:r>
            <a:r>
              <a:rPr b="0" lang="en-IN" sz="1200" spc="-1" strike="noStrike">
                <a:solidFill>
                  <a:srgbClr val="000000"/>
                </a:solidFill>
                <a:latin typeface="Calibri"/>
                <a:ea typeface="Microsoft YaHei"/>
              </a:rPr>
              <a:t>information on listed seller and product is important for purchase decision.</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When purchasing a product from online, customers are majorly looking into these factors Ease of navigation in website, Loading and processing speed, Convenient Payment methods, Being able to </a:t>
            </a:r>
            <a:r>
              <a:rPr b="0" lang="en-IN" sz="1200" spc="-1" strike="noStrike">
                <a:solidFill>
                  <a:srgbClr val="000000"/>
                </a:solidFill>
                <a:latin typeface="Calibri"/>
                <a:ea typeface="Microsoft YaHei"/>
              </a:rPr>
              <a:t>guarantee the privacy of the customer, Return and replacement policy.  </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87% of customers trust that the online retail store will fulfil its part of the transaction at the stipulated time and 97% of customers satisfaction improves when displaying quality Information on the website, while 80% User derive satisfaction when shopping on a good quality website or </a:t>
            </a:r>
            <a:r>
              <a:rPr b="0" lang="en-IN" sz="1200" spc="-1" strike="noStrike">
                <a:solidFill>
                  <a:srgbClr val="000000"/>
                </a:solidFill>
                <a:latin typeface="Calibri"/>
                <a:ea typeface="Microsoft YaHei"/>
              </a:rPr>
              <a:t>application.</a:t>
            </a:r>
            <a:endParaRPr b="0" lang="en-IN" sz="1200" spc="-1" strike="noStrike">
              <a:solidFill>
                <a:srgbClr val="000000"/>
              </a:solidFill>
              <a:latin typeface="Arial"/>
            </a:endParaRPr>
          </a:p>
        </p:txBody>
      </p:sp>
      <p:pic>
        <p:nvPicPr>
          <p:cNvPr id="350" name="" descr=""/>
          <p:cNvPicPr/>
          <p:nvPr/>
        </p:nvPicPr>
        <p:blipFill>
          <a:blip r:embed="rId4"/>
          <a:stretch/>
        </p:blipFill>
        <p:spPr>
          <a:xfrm>
            <a:off x="36000" y="0"/>
            <a:ext cx="805320" cy="716400"/>
          </a:xfrm>
          <a:prstGeom prst="rect">
            <a:avLst/>
          </a:prstGeom>
          <a:ln w="0">
            <a:noFill/>
          </a:ln>
        </p:spPr>
      </p:pic>
      <p:pic>
        <p:nvPicPr>
          <p:cNvPr id="351" name="" descr=""/>
          <p:cNvPicPr/>
          <p:nvPr/>
        </p:nvPicPr>
        <p:blipFill>
          <a:blip r:embed="rId5"/>
          <a:srcRect l="37627" t="6062" r="0" b="0"/>
          <a:stretch/>
        </p:blipFill>
        <p:spPr>
          <a:xfrm>
            <a:off x="5580000" y="534960"/>
            <a:ext cx="4507200" cy="51357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352" name="" descr=""/>
          <p:cNvPicPr/>
          <p:nvPr/>
        </p:nvPicPr>
        <p:blipFill>
          <a:blip r:embed="rId1"/>
          <a:srcRect l="49094" t="0" r="0" b="69065"/>
          <a:stretch/>
        </p:blipFill>
        <p:spPr>
          <a:xfrm>
            <a:off x="4860000" y="0"/>
            <a:ext cx="5256000" cy="5706720"/>
          </a:xfrm>
          <a:prstGeom prst="rect">
            <a:avLst/>
          </a:prstGeom>
          <a:ln w="0">
            <a:noFill/>
          </a:ln>
        </p:spPr>
      </p:pic>
      <p:pic>
        <p:nvPicPr>
          <p:cNvPr id="353" name="" descr=""/>
          <p:cNvPicPr/>
          <p:nvPr/>
        </p:nvPicPr>
        <p:blipFill>
          <a:blip r:embed="rId2"/>
          <a:srcRect l="0" t="35436" r="11812" b="29105"/>
          <a:stretch/>
        </p:blipFill>
        <p:spPr>
          <a:xfrm>
            <a:off x="8736840" y="360"/>
            <a:ext cx="1342800" cy="539280"/>
          </a:xfrm>
          <a:prstGeom prst="rect">
            <a:avLst/>
          </a:prstGeom>
          <a:ln w="0">
            <a:noFill/>
          </a:ln>
        </p:spPr>
      </p:pic>
      <p:sp>
        <p:nvSpPr>
          <p:cNvPr id="354" name=""/>
          <p:cNvSpPr/>
          <p:nvPr/>
        </p:nvSpPr>
        <p:spPr>
          <a:xfrm>
            <a:off x="0" y="1775160"/>
            <a:ext cx="2447640" cy="344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200" spc="-1" strike="noStrike">
                <a:solidFill>
                  <a:srgbClr val="000000"/>
                </a:solidFill>
                <a:latin typeface="Calibri"/>
              </a:rPr>
              <a: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355" name="" descr=""/>
          <p:cNvPicPr/>
          <p:nvPr/>
        </p:nvPicPr>
        <p:blipFill>
          <a:blip r:embed="rId3"/>
          <a:srcRect l="0" t="0" r="49849" b="0"/>
          <a:stretch/>
        </p:blipFill>
        <p:spPr>
          <a:xfrm>
            <a:off x="-30600" y="0"/>
            <a:ext cx="5070240" cy="5706720"/>
          </a:xfrm>
          <a:prstGeom prst="rect">
            <a:avLst/>
          </a:prstGeom>
          <a:ln w="0">
            <a:noFill/>
          </a:ln>
        </p:spPr>
      </p:pic>
      <p:sp>
        <p:nvSpPr>
          <p:cNvPr id="356" name=""/>
          <p:cNvSpPr txBox="1"/>
          <p:nvPr/>
        </p:nvSpPr>
        <p:spPr>
          <a:xfrm>
            <a:off x="1440000" y="4680000"/>
            <a:ext cx="2340000" cy="734040"/>
          </a:xfrm>
          <a:prstGeom prst="rect">
            <a:avLst/>
          </a:prstGeom>
          <a:noFill/>
          <a:ln w="0">
            <a:noFill/>
          </a:ln>
        </p:spPr>
        <p:txBody>
          <a:bodyPr lIns="90000" rIns="90000" tIns="45000" bIns="45000" anchor="t">
            <a:noAutofit/>
          </a:bodyPr>
          <a:p>
            <a:r>
              <a:rPr b="0" lang="en-IN" sz="1800" spc="-1" strike="noStrike">
                <a:solidFill>
                  <a:srgbClr val="fefefe"/>
                </a:solidFill>
                <a:latin typeface="Arial Black"/>
              </a:rPr>
              <a:t>Online Shopping</a:t>
            </a:r>
            <a:endParaRPr b="0" lang="en-IN" sz="1800" spc="-1" strike="noStrike">
              <a:solidFill>
                <a:srgbClr val="fefefe"/>
              </a:solidFill>
              <a:latin typeface="Arial Black"/>
            </a:endParaRPr>
          </a:p>
          <a:p>
            <a:r>
              <a:rPr b="0" lang="en-IN" sz="1800" spc="-1" strike="noStrike">
                <a:solidFill>
                  <a:srgbClr val="fefefe"/>
                </a:solidFill>
                <a:latin typeface="Arial Black"/>
              </a:rPr>
              <a:t>Checkout</a:t>
            </a:r>
            <a:endParaRPr b="0" lang="en-IN" sz="1800" spc="-1" strike="noStrike">
              <a:solidFill>
                <a:srgbClr val="fefefe"/>
              </a:solidFill>
              <a:latin typeface="Arial Black"/>
            </a:endParaRPr>
          </a:p>
        </p:txBody>
      </p:sp>
      <p:sp>
        <p:nvSpPr>
          <p:cNvPr id="357" name=""/>
          <p:cNvSpPr txBox="1"/>
          <p:nvPr/>
        </p:nvSpPr>
        <p:spPr>
          <a:xfrm>
            <a:off x="7020000" y="2647800"/>
            <a:ext cx="1620000" cy="412200"/>
          </a:xfrm>
          <a:prstGeom prst="rect">
            <a:avLst/>
          </a:prstGeom>
          <a:noFill/>
          <a:ln w="0">
            <a:noFill/>
          </a:ln>
        </p:spPr>
        <p:txBody>
          <a:bodyPr lIns="90000" rIns="90000" tIns="45000" bIns="45000" anchor="t">
            <a:noAutofit/>
          </a:bodyPr>
          <a:p>
            <a:r>
              <a:rPr b="0" lang="en-IN" sz="1800" spc="-1" strike="noStrike">
                <a:solidFill>
                  <a:srgbClr val="fefefe"/>
                </a:solidFill>
                <a:latin typeface="Arial Black"/>
              </a:rPr>
              <a:t>Thank You</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57" name="" descr=""/>
          <p:cNvPicPr/>
          <p:nvPr/>
        </p:nvPicPr>
        <p:blipFill>
          <a:blip r:embed="rId1"/>
          <a:srcRect l="0" t="0" r="0" b="25681"/>
          <a:stretch/>
        </p:blipFill>
        <p:spPr>
          <a:xfrm>
            <a:off x="-11520" y="0"/>
            <a:ext cx="10091160" cy="539280"/>
          </a:xfrm>
          <a:prstGeom prst="rect">
            <a:avLst/>
          </a:prstGeom>
          <a:ln w="0">
            <a:noFill/>
          </a:ln>
        </p:spPr>
      </p:pic>
      <p:pic>
        <p:nvPicPr>
          <p:cNvPr id="58" name="" descr=""/>
          <p:cNvPicPr/>
          <p:nvPr/>
        </p:nvPicPr>
        <p:blipFill>
          <a:blip r:embed="rId2"/>
          <a:srcRect l="0" t="0" r="0" b="25681"/>
          <a:stretch/>
        </p:blipFill>
        <p:spPr>
          <a:xfrm>
            <a:off x="-11520" y="360"/>
            <a:ext cx="10091160" cy="539280"/>
          </a:xfrm>
          <a:prstGeom prst="rect">
            <a:avLst/>
          </a:prstGeom>
          <a:ln w="0">
            <a:noFill/>
          </a:ln>
        </p:spPr>
      </p:pic>
      <p:pic>
        <p:nvPicPr>
          <p:cNvPr id="59" name="" descr=""/>
          <p:cNvPicPr/>
          <p:nvPr/>
        </p:nvPicPr>
        <p:blipFill>
          <a:blip r:embed="rId3"/>
          <a:srcRect l="0" t="35436" r="11812" b="29105"/>
          <a:stretch/>
        </p:blipFill>
        <p:spPr>
          <a:xfrm>
            <a:off x="8736840" y="360"/>
            <a:ext cx="1342800" cy="539280"/>
          </a:xfrm>
          <a:prstGeom prst="rect">
            <a:avLst/>
          </a:prstGeom>
          <a:ln w="0">
            <a:noFill/>
          </a:ln>
        </p:spPr>
      </p:pic>
      <p:pic>
        <p:nvPicPr>
          <p:cNvPr id="60" name="" descr=""/>
          <p:cNvPicPr/>
          <p:nvPr/>
        </p:nvPicPr>
        <p:blipFill>
          <a:blip r:embed="rId4"/>
          <a:stretch/>
        </p:blipFill>
        <p:spPr>
          <a:xfrm>
            <a:off x="26280" y="2160"/>
            <a:ext cx="693360" cy="569520"/>
          </a:xfrm>
          <a:prstGeom prst="rect">
            <a:avLst/>
          </a:prstGeom>
          <a:ln w="0">
            <a:noFill/>
          </a:ln>
        </p:spPr>
      </p:pic>
      <p:sp>
        <p:nvSpPr>
          <p:cNvPr id="61" name=""/>
          <p:cNvSpPr/>
          <p:nvPr/>
        </p:nvSpPr>
        <p:spPr>
          <a:xfrm>
            <a:off x="1260000" y="1285920"/>
            <a:ext cx="7379640" cy="357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Libraries Imported for the Analysis</a:t>
            </a:r>
            <a:endParaRPr b="0" lang="en-IN" sz="18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500" spc="-1" strike="noStrike">
                <a:solidFill>
                  <a:srgbClr val="000000"/>
                </a:solidFill>
                <a:latin typeface="Calibri"/>
              </a:rPr>
              <a:t>import pandas as pd</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Calibri"/>
              </a:rPr>
              <a:t>import numpy as np</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Calibri"/>
              </a:rPr>
              <a:t>import seaborn as sns</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Calibri"/>
              </a:rPr>
              <a:t>import matplotlib.pyplot as plt</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IN" sz="1500" spc="-1" strike="noStrike">
                <a:solidFill>
                  <a:srgbClr val="000000"/>
                </a:solidFill>
                <a:latin typeface="Calibri"/>
              </a:rPr>
              <a:t>import sklearn </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Calibri"/>
              </a:rPr>
              <a:t>from sklearn.preprocessing import LabelEncoder,OneHotEncoder</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Calibri"/>
              </a:rPr>
              <a:t>import warnings</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Calibri"/>
              </a:rPr>
              <a:t>warnings.filterwarnings('ignore')</a:t>
            </a:r>
            <a:endParaRPr b="0" lang="en-IN" sz="1500" spc="-1" strike="noStrike">
              <a:solidFill>
                <a:srgbClr val="000000"/>
              </a:solidFill>
              <a:latin typeface="Arial"/>
            </a:endParaRPr>
          </a:p>
          <a:p>
            <a:pPr>
              <a:lnSpc>
                <a:spcPct val="100000"/>
              </a:lnSpc>
            </a:pPr>
            <a:endParaRPr b="0" lang="en-IN" sz="1500" spc="-1" strike="noStrike">
              <a:solidFill>
                <a:srgbClr val="000000"/>
              </a:solidFill>
              <a:latin typeface="Arial"/>
            </a:endParaRPr>
          </a:p>
          <a:p>
            <a:pPr>
              <a:lnSpc>
                <a:spcPct val="100000"/>
              </a:lnSpc>
            </a:pPr>
            <a:r>
              <a:rPr b="0" lang="en-IN" sz="1500" spc="-1" strike="noStrike">
                <a:solidFill>
                  <a:srgbClr val="000000"/>
                </a:solidFill>
                <a:latin typeface="Calibri"/>
              </a:rPr>
              <a:t>import re</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Calibri"/>
              </a:rPr>
              <a:t>from sklearn.preprocessing import LabelEncoder</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Calibri"/>
              </a:rPr>
              <a:t>from scipy.stats import zscore</a:t>
            </a:r>
            <a:endParaRPr b="0" lang="en-IN" sz="1500" spc="-1" strike="noStrike">
              <a:solidFill>
                <a:srgbClr val="000000"/>
              </a:solidFill>
              <a:latin typeface="Arial"/>
            </a:endParaRPr>
          </a:p>
          <a:p>
            <a:pPr>
              <a:lnSpc>
                <a:spcPct val="100000"/>
              </a:lnSpc>
            </a:pPr>
            <a:r>
              <a:rPr b="0" lang="en-IN" sz="1500" spc="-1" strike="noStrike">
                <a:solidFill>
                  <a:srgbClr val="000000"/>
                </a:solidFill>
                <a:latin typeface="Calibri"/>
              </a:rPr>
              <a:t>from statsmodels.stats.outliers_influence import variance_inflation_factor</a:t>
            </a:r>
            <a:endParaRPr b="0" lang="en-IN"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62" name="" descr=""/>
          <p:cNvPicPr/>
          <p:nvPr/>
        </p:nvPicPr>
        <p:blipFill>
          <a:blip r:embed="rId1"/>
          <a:srcRect l="0" t="0" r="0" b="25681"/>
          <a:stretch/>
        </p:blipFill>
        <p:spPr>
          <a:xfrm>
            <a:off x="-11520" y="0"/>
            <a:ext cx="10091160" cy="539280"/>
          </a:xfrm>
          <a:prstGeom prst="rect">
            <a:avLst/>
          </a:prstGeom>
          <a:ln w="0">
            <a:noFill/>
          </a:ln>
        </p:spPr>
      </p:pic>
      <p:pic>
        <p:nvPicPr>
          <p:cNvPr id="63" name="" descr=""/>
          <p:cNvPicPr/>
          <p:nvPr/>
        </p:nvPicPr>
        <p:blipFill>
          <a:blip r:embed="rId2"/>
          <a:srcRect l="0" t="0" r="0" b="25681"/>
          <a:stretch/>
        </p:blipFill>
        <p:spPr>
          <a:xfrm>
            <a:off x="-11520" y="360"/>
            <a:ext cx="10091160" cy="539280"/>
          </a:xfrm>
          <a:prstGeom prst="rect">
            <a:avLst/>
          </a:prstGeom>
          <a:ln w="0">
            <a:noFill/>
          </a:ln>
        </p:spPr>
      </p:pic>
      <p:pic>
        <p:nvPicPr>
          <p:cNvPr id="64" name="" descr=""/>
          <p:cNvPicPr/>
          <p:nvPr/>
        </p:nvPicPr>
        <p:blipFill>
          <a:blip r:embed="rId3"/>
          <a:srcRect l="0" t="35436" r="11812" b="29105"/>
          <a:stretch/>
        </p:blipFill>
        <p:spPr>
          <a:xfrm>
            <a:off x="8736840" y="360"/>
            <a:ext cx="1342800" cy="539280"/>
          </a:xfrm>
          <a:prstGeom prst="rect">
            <a:avLst/>
          </a:prstGeom>
          <a:ln w="0">
            <a:noFill/>
          </a:ln>
        </p:spPr>
      </p:pic>
      <p:sp>
        <p:nvSpPr>
          <p:cNvPr id="65" name=""/>
          <p:cNvSpPr/>
          <p:nvPr/>
        </p:nvSpPr>
        <p:spPr>
          <a:xfrm>
            <a:off x="180000" y="964440"/>
            <a:ext cx="4859640" cy="407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000000"/>
              </a:solidFill>
              <a:latin typeface="Arial"/>
            </a:endParaRPr>
          </a:p>
        </p:txBody>
      </p:sp>
      <p:pic>
        <p:nvPicPr>
          <p:cNvPr id="66" name="" descr=""/>
          <p:cNvPicPr/>
          <p:nvPr/>
        </p:nvPicPr>
        <p:blipFill>
          <a:blip r:embed="rId4"/>
          <a:srcRect l="1188" t="0" r="0" b="0"/>
          <a:stretch/>
        </p:blipFill>
        <p:spPr>
          <a:xfrm>
            <a:off x="5077800" y="1080360"/>
            <a:ext cx="4642200" cy="3779640"/>
          </a:xfrm>
          <a:prstGeom prst="rect">
            <a:avLst/>
          </a:prstGeom>
          <a:ln w="0">
            <a:solidFill>
              <a:srgbClr val="3465a4"/>
            </a:solidFill>
          </a:ln>
        </p:spPr>
      </p:pic>
      <p:pic>
        <p:nvPicPr>
          <p:cNvPr id="67" name="" descr=""/>
          <p:cNvPicPr/>
          <p:nvPr/>
        </p:nvPicPr>
        <p:blipFill>
          <a:blip r:embed="rId5"/>
          <a:stretch/>
        </p:blipFill>
        <p:spPr>
          <a:xfrm>
            <a:off x="26640" y="2520"/>
            <a:ext cx="693360" cy="569520"/>
          </a:xfrm>
          <a:prstGeom prst="rect">
            <a:avLst/>
          </a:prstGeom>
          <a:ln w="0">
            <a:noFill/>
          </a:ln>
        </p:spPr>
      </p:pic>
      <p:sp>
        <p:nvSpPr>
          <p:cNvPr id="68" name=""/>
          <p:cNvSpPr txBox="1"/>
          <p:nvPr/>
        </p:nvSpPr>
        <p:spPr>
          <a:xfrm>
            <a:off x="180000" y="900000"/>
            <a:ext cx="4680000" cy="3780000"/>
          </a:xfrm>
          <a:prstGeom prst="rect">
            <a:avLst/>
          </a:prstGeom>
          <a:noFill/>
          <a:ln w="0">
            <a:noFill/>
          </a:ln>
        </p:spPr>
        <p:txBody>
          <a:bodyPr lIns="90000" rIns="90000" tIns="45000" bIns="45000" anchor="t">
            <a:noAutofit/>
          </a:bodyPr>
          <a:p>
            <a:pPr>
              <a:lnSpc>
                <a:spcPct val="100000"/>
              </a:lnSpc>
            </a:pPr>
            <a:r>
              <a:rPr b="1" lang="en-IN" sz="1800" spc="-1" strike="noStrike">
                <a:solidFill>
                  <a:srgbClr val="000000"/>
                </a:solidFill>
                <a:latin typeface="Arial Black"/>
              </a:rPr>
              <a:t>Getting insights about the dataset:</a:t>
            </a:r>
            <a:endParaRPr b="0" lang="en-IN" sz="18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The data's are collected by questionnaire method. In which customer’s had responded to 71 questions by ratings and preferred online retailer based on </a:t>
            </a:r>
            <a:r>
              <a:rPr b="0" lang="en-IN" sz="1200" spc="-1" strike="noStrike">
                <a:solidFill>
                  <a:srgbClr val="000000"/>
                </a:solidFill>
                <a:latin typeface="Calibri"/>
              </a:rPr>
              <a:t>service quality, system quality, information quality, trust and net benefit.</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Loaded Customer Retention dataset and Created Data Frame</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  </a:t>
            </a:r>
            <a:r>
              <a:rPr b="0" lang="en-IN" sz="1200" spc="-1" strike="noStrike">
                <a:solidFill>
                  <a:srgbClr val="000000"/>
                </a:solidFill>
                <a:latin typeface="Calibri"/>
              </a:rPr>
              <a:t>We have total of 269 rows and 71 columns in customer retention</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dataset. </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Out of which 70 columns data types are in object types (string value)</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and column pincode  is in integer type. </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As our dataset is categorical, We can consider the dataset as</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supervised classification data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We can consider the column 'Which of the Indian online retailer</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would you recommend to  a friend?' as our target column </a:t>
            </a:r>
            <a:r>
              <a:rPr b="0" lang="en-IN" sz="1200" spc="-1" strike="noStrike">
                <a:solidFill>
                  <a:srgbClr val="000000"/>
                </a:solidFill>
                <a:latin typeface="Calibri"/>
                <a:ea typeface="Microsoft YaHei"/>
              </a:rPr>
              <a:t>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We don’t find any null values in our dataset</a:t>
            </a:r>
            <a:endParaRPr b="0" lang="en-IN"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69" name="" descr=""/>
          <p:cNvPicPr/>
          <p:nvPr/>
        </p:nvPicPr>
        <p:blipFill>
          <a:blip r:embed="rId1"/>
          <a:srcRect l="0" t="0" r="0" b="25681"/>
          <a:stretch/>
        </p:blipFill>
        <p:spPr>
          <a:xfrm>
            <a:off x="-11520" y="0"/>
            <a:ext cx="10091160" cy="539280"/>
          </a:xfrm>
          <a:prstGeom prst="rect">
            <a:avLst/>
          </a:prstGeom>
          <a:ln w="0">
            <a:noFill/>
          </a:ln>
        </p:spPr>
      </p:pic>
      <p:pic>
        <p:nvPicPr>
          <p:cNvPr id="70" name="" descr=""/>
          <p:cNvPicPr/>
          <p:nvPr/>
        </p:nvPicPr>
        <p:blipFill>
          <a:blip r:embed="rId2"/>
          <a:srcRect l="0" t="0" r="0" b="25681"/>
          <a:stretch/>
        </p:blipFill>
        <p:spPr>
          <a:xfrm>
            <a:off x="-11520" y="360"/>
            <a:ext cx="10091160" cy="539280"/>
          </a:xfrm>
          <a:prstGeom prst="rect">
            <a:avLst/>
          </a:prstGeom>
          <a:ln w="0">
            <a:noFill/>
          </a:ln>
        </p:spPr>
      </p:pic>
      <p:pic>
        <p:nvPicPr>
          <p:cNvPr id="71" name="" descr=""/>
          <p:cNvPicPr/>
          <p:nvPr/>
        </p:nvPicPr>
        <p:blipFill>
          <a:blip r:embed="rId3"/>
          <a:srcRect l="0" t="35436" r="11812" b="29105"/>
          <a:stretch/>
        </p:blipFill>
        <p:spPr>
          <a:xfrm>
            <a:off x="8736840" y="360"/>
            <a:ext cx="1342800" cy="539280"/>
          </a:xfrm>
          <a:prstGeom prst="rect">
            <a:avLst/>
          </a:prstGeom>
          <a:ln w="0">
            <a:noFill/>
          </a:ln>
        </p:spPr>
      </p:pic>
      <p:sp>
        <p:nvSpPr>
          <p:cNvPr id="72" name=""/>
          <p:cNvSpPr/>
          <p:nvPr/>
        </p:nvSpPr>
        <p:spPr>
          <a:xfrm>
            <a:off x="180000" y="1257480"/>
            <a:ext cx="4859640" cy="180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IN" sz="1800" spc="-1" strike="noStrike">
                <a:solidFill>
                  <a:srgbClr val="000000"/>
                </a:solidFill>
                <a:latin typeface="Arial Black"/>
              </a:rPr>
              <a:t>Getting insights about the dataset:</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1" lang="en-IN" sz="1200" spc="-1" strike="noStrike">
                <a:solidFill>
                  <a:srgbClr val="000000"/>
                </a:solidFill>
                <a:latin typeface="Calibri"/>
              </a:rPr>
              <a:t>Steps to remove  numerical data from columns</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marL="216000" indent="-216000">
              <a:lnSpc>
                <a:spcPct val="100000"/>
              </a:lnSpc>
              <a:buClr>
                <a:srgbClr val="000000"/>
              </a:buClr>
              <a:buSzPct val="45000"/>
              <a:buFont typeface="Wingdings" charset="2"/>
              <a:buChar char=""/>
            </a:pPr>
            <a:r>
              <a:rPr b="1" lang="en-IN" sz="1200" spc="-1" strike="noStrike">
                <a:solidFill>
                  <a:srgbClr val="000000"/>
                </a:solidFill>
                <a:latin typeface="Calibri"/>
              </a:rPr>
              <a:t>Analysing data types</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marL="216000" indent="-216000">
              <a:lnSpc>
                <a:spcPct val="100000"/>
              </a:lnSpc>
              <a:buClr>
                <a:srgbClr val="000000"/>
              </a:buClr>
              <a:buSzPct val="45000"/>
              <a:buFont typeface="Wingdings" charset="2"/>
              <a:buChar char=""/>
            </a:pPr>
            <a:r>
              <a:rPr b="1" lang="en-IN" sz="1200" spc="-1" strike="noStrike">
                <a:solidFill>
                  <a:srgbClr val="000000"/>
                </a:solidFill>
                <a:latin typeface="Calibri"/>
              </a:rPr>
              <a:t>Analysing dataset to find null values</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p:txBody>
      </p:sp>
      <p:pic>
        <p:nvPicPr>
          <p:cNvPr id="73" name="" descr=""/>
          <p:cNvPicPr/>
          <p:nvPr/>
        </p:nvPicPr>
        <p:blipFill>
          <a:blip r:embed="rId4"/>
          <a:stretch/>
        </p:blipFill>
        <p:spPr>
          <a:xfrm>
            <a:off x="26640" y="2520"/>
            <a:ext cx="693360" cy="569520"/>
          </a:xfrm>
          <a:prstGeom prst="rect">
            <a:avLst/>
          </a:prstGeom>
          <a:ln w="0">
            <a:noFill/>
          </a:ln>
        </p:spPr>
      </p:pic>
      <p:pic>
        <p:nvPicPr>
          <p:cNvPr id="74" name="" descr=""/>
          <p:cNvPicPr/>
          <p:nvPr/>
        </p:nvPicPr>
        <p:blipFill>
          <a:blip r:embed="rId5"/>
          <a:stretch/>
        </p:blipFill>
        <p:spPr>
          <a:xfrm>
            <a:off x="270360" y="3240360"/>
            <a:ext cx="4769640" cy="2159640"/>
          </a:xfrm>
          <a:prstGeom prst="rect">
            <a:avLst/>
          </a:prstGeom>
          <a:ln w="0">
            <a:solidFill>
              <a:srgbClr val="3465a4"/>
            </a:solidFill>
          </a:ln>
        </p:spPr>
      </p:pic>
      <p:pic>
        <p:nvPicPr>
          <p:cNvPr id="75" name="" descr=""/>
          <p:cNvPicPr/>
          <p:nvPr/>
        </p:nvPicPr>
        <p:blipFill>
          <a:blip r:embed="rId6"/>
          <a:stretch/>
        </p:blipFill>
        <p:spPr>
          <a:xfrm>
            <a:off x="5220000" y="900000"/>
            <a:ext cx="4679640" cy="2159640"/>
          </a:xfrm>
          <a:prstGeom prst="rect">
            <a:avLst/>
          </a:prstGeom>
          <a:ln w="0">
            <a:solidFill>
              <a:srgbClr val="3465a4"/>
            </a:solidFill>
          </a:ln>
        </p:spPr>
      </p:pic>
      <p:pic>
        <p:nvPicPr>
          <p:cNvPr id="76" name="" descr=""/>
          <p:cNvPicPr/>
          <p:nvPr/>
        </p:nvPicPr>
        <p:blipFill>
          <a:blip r:embed="rId7"/>
          <a:srcRect l="3214" t="0" r="0" b="0"/>
          <a:stretch/>
        </p:blipFill>
        <p:spPr>
          <a:xfrm>
            <a:off x="5220000" y="3276360"/>
            <a:ext cx="4679640" cy="215964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77" name="" descr=""/>
          <p:cNvPicPr/>
          <p:nvPr/>
        </p:nvPicPr>
        <p:blipFill>
          <a:blip r:embed="rId1"/>
          <a:srcRect l="0" t="0" r="0" b="25681"/>
          <a:stretch/>
        </p:blipFill>
        <p:spPr>
          <a:xfrm>
            <a:off x="-11520" y="0"/>
            <a:ext cx="10091160" cy="539280"/>
          </a:xfrm>
          <a:prstGeom prst="rect">
            <a:avLst/>
          </a:prstGeom>
          <a:ln w="0">
            <a:noFill/>
          </a:ln>
        </p:spPr>
      </p:pic>
      <p:pic>
        <p:nvPicPr>
          <p:cNvPr id="78" name="" descr=""/>
          <p:cNvPicPr/>
          <p:nvPr/>
        </p:nvPicPr>
        <p:blipFill>
          <a:blip r:embed="rId2"/>
          <a:srcRect l="0" t="0" r="0" b="25681"/>
          <a:stretch/>
        </p:blipFill>
        <p:spPr>
          <a:xfrm>
            <a:off x="-11520" y="360"/>
            <a:ext cx="10091160" cy="539280"/>
          </a:xfrm>
          <a:prstGeom prst="rect">
            <a:avLst/>
          </a:prstGeom>
          <a:ln w="0">
            <a:noFill/>
          </a:ln>
        </p:spPr>
      </p:pic>
      <p:pic>
        <p:nvPicPr>
          <p:cNvPr id="79" name="" descr=""/>
          <p:cNvPicPr/>
          <p:nvPr/>
        </p:nvPicPr>
        <p:blipFill>
          <a:blip r:embed="rId3"/>
          <a:srcRect l="0" t="35436" r="11812" b="29105"/>
          <a:stretch/>
        </p:blipFill>
        <p:spPr>
          <a:xfrm>
            <a:off x="8736840" y="360"/>
            <a:ext cx="1342800" cy="539280"/>
          </a:xfrm>
          <a:prstGeom prst="rect">
            <a:avLst/>
          </a:prstGeom>
          <a:ln w="0">
            <a:noFill/>
          </a:ln>
        </p:spPr>
      </p:pic>
      <p:sp>
        <p:nvSpPr>
          <p:cNvPr id="80" name=""/>
          <p:cNvSpPr/>
          <p:nvPr/>
        </p:nvSpPr>
        <p:spPr>
          <a:xfrm>
            <a:off x="180000" y="1144440"/>
            <a:ext cx="4679640" cy="1555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IN" sz="1800" spc="-1" strike="noStrike">
                <a:solidFill>
                  <a:srgbClr val="000000"/>
                </a:solidFill>
                <a:latin typeface="Arial Black"/>
              </a:rPr>
              <a:t>Getting insights about the dataset:</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1" lang="en-IN" sz="1200" spc="-1" strike="noStrike">
                <a:solidFill>
                  <a:srgbClr val="000000"/>
                </a:solidFill>
                <a:latin typeface="Calibri"/>
              </a:rPr>
              <a:t>Visualizing data in heatmap to identify if there are any null values</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marL="216000" indent="-216000">
              <a:lnSpc>
                <a:spcPct val="100000"/>
              </a:lnSpc>
              <a:buClr>
                <a:srgbClr val="000000"/>
              </a:buClr>
              <a:buSzPct val="45000"/>
              <a:buFont typeface="Wingdings" charset="2"/>
              <a:buChar char=""/>
            </a:pPr>
            <a:r>
              <a:rPr b="1" lang="en-IN" sz="1200" spc="-1" strike="noStrike">
                <a:solidFill>
                  <a:srgbClr val="000000"/>
                </a:solidFill>
                <a:latin typeface="Calibri"/>
              </a:rPr>
              <a:t>We didn’t find any null values in our dataset</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p:txBody>
      </p:sp>
      <p:pic>
        <p:nvPicPr>
          <p:cNvPr id="81" name="" descr=""/>
          <p:cNvPicPr/>
          <p:nvPr/>
        </p:nvPicPr>
        <p:blipFill>
          <a:blip r:embed="rId4"/>
          <a:stretch/>
        </p:blipFill>
        <p:spPr>
          <a:xfrm>
            <a:off x="26640" y="2520"/>
            <a:ext cx="693360" cy="569520"/>
          </a:xfrm>
          <a:prstGeom prst="rect">
            <a:avLst/>
          </a:prstGeom>
          <a:ln w="0">
            <a:noFill/>
          </a:ln>
        </p:spPr>
      </p:pic>
      <p:pic>
        <p:nvPicPr>
          <p:cNvPr id="82" name="" descr=""/>
          <p:cNvPicPr/>
          <p:nvPr/>
        </p:nvPicPr>
        <p:blipFill>
          <a:blip r:embed="rId5"/>
          <a:stretch/>
        </p:blipFill>
        <p:spPr>
          <a:xfrm>
            <a:off x="5220000" y="1144440"/>
            <a:ext cx="4319640" cy="38952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83" name="" descr=""/>
          <p:cNvPicPr/>
          <p:nvPr/>
        </p:nvPicPr>
        <p:blipFill>
          <a:blip r:embed="rId1"/>
          <a:srcRect l="0" t="0" r="0" b="25681"/>
          <a:stretch/>
        </p:blipFill>
        <p:spPr>
          <a:xfrm>
            <a:off x="-11520" y="0"/>
            <a:ext cx="10091160" cy="539280"/>
          </a:xfrm>
          <a:prstGeom prst="rect">
            <a:avLst/>
          </a:prstGeom>
          <a:ln w="0">
            <a:noFill/>
          </a:ln>
        </p:spPr>
      </p:pic>
      <p:pic>
        <p:nvPicPr>
          <p:cNvPr id="84" name="" descr=""/>
          <p:cNvPicPr/>
          <p:nvPr/>
        </p:nvPicPr>
        <p:blipFill>
          <a:blip r:embed="rId2"/>
          <a:srcRect l="0" t="0" r="0" b="25681"/>
          <a:stretch/>
        </p:blipFill>
        <p:spPr>
          <a:xfrm>
            <a:off x="-11520" y="360"/>
            <a:ext cx="10091160" cy="539280"/>
          </a:xfrm>
          <a:prstGeom prst="rect">
            <a:avLst/>
          </a:prstGeom>
          <a:ln w="0">
            <a:noFill/>
          </a:ln>
        </p:spPr>
      </p:pic>
      <p:pic>
        <p:nvPicPr>
          <p:cNvPr id="85" name="" descr=""/>
          <p:cNvPicPr/>
          <p:nvPr/>
        </p:nvPicPr>
        <p:blipFill>
          <a:blip r:embed="rId3"/>
          <a:srcRect l="0" t="35436" r="11812" b="29105"/>
          <a:stretch/>
        </p:blipFill>
        <p:spPr>
          <a:xfrm>
            <a:off x="8736840" y="360"/>
            <a:ext cx="1342800" cy="539280"/>
          </a:xfrm>
          <a:prstGeom prst="rect">
            <a:avLst/>
          </a:prstGeom>
          <a:ln w="0">
            <a:noFill/>
          </a:ln>
        </p:spPr>
      </p:pic>
      <p:pic>
        <p:nvPicPr>
          <p:cNvPr id="86" name="" descr=""/>
          <p:cNvPicPr/>
          <p:nvPr/>
        </p:nvPicPr>
        <p:blipFill>
          <a:blip r:embed="rId4"/>
          <a:stretch/>
        </p:blipFill>
        <p:spPr>
          <a:xfrm>
            <a:off x="26280" y="2160"/>
            <a:ext cx="693360" cy="569520"/>
          </a:xfrm>
          <a:prstGeom prst="rect">
            <a:avLst/>
          </a:prstGeom>
          <a:ln w="0">
            <a:noFill/>
          </a:ln>
        </p:spPr>
      </p:pic>
      <p:sp>
        <p:nvSpPr>
          <p:cNvPr id="87" name=""/>
          <p:cNvSpPr/>
          <p:nvPr/>
        </p:nvSpPr>
        <p:spPr>
          <a:xfrm>
            <a:off x="206640" y="539640"/>
            <a:ext cx="5373000" cy="499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000000"/>
              </a:solidFill>
              <a:latin typeface="Arial"/>
            </a:endParaRPr>
          </a:p>
          <a:p>
            <a:pPr>
              <a:lnSpc>
                <a:spcPct val="100000"/>
              </a:lnSpc>
            </a:pPr>
            <a:endParaRPr b="0" lang="en-IN" sz="1200" spc="-1" strike="noStrike">
              <a:solidFill>
                <a:srgbClr val="000000"/>
              </a:solidFill>
              <a:latin typeface="Arial"/>
            </a:endParaRPr>
          </a:p>
        </p:txBody>
      </p:sp>
      <p:pic>
        <p:nvPicPr>
          <p:cNvPr id="88" name="" descr=""/>
          <p:cNvPicPr/>
          <p:nvPr/>
        </p:nvPicPr>
        <p:blipFill>
          <a:blip r:embed="rId5"/>
          <a:srcRect l="4119" t="0" r="0" b="0"/>
          <a:stretch/>
        </p:blipFill>
        <p:spPr>
          <a:xfrm>
            <a:off x="5760000" y="3060000"/>
            <a:ext cx="4137480" cy="2159640"/>
          </a:xfrm>
          <a:prstGeom prst="rect">
            <a:avLst/>
          </a:prstGeom>
          <a:ln w="0">
            <a:solidFill>
              <a:srgbClr val="3465a4"/>
            </a:solidFill>
          </a:ln>
        </p:spPr>
      </p:pic>
      <p:pic>
        <p:nvPicPr>
          <p:cNvPr id="89" name="" descr=""/>
          <p:cNvPicPr/>
          <p:nvPr/>
        </p:nvPicPr>
        <p:blipFill>
          <a:blip r:embed="rId6"/>
          <a:stretch/>
        </p:blipFill>
        <p:spPr>
          <a:xfrm>
            <a:off x="5760000" y="900000"/>
            <a:ext cx="4139640" cy="1974960"/>
          </a:xfrm>
          <a:prstGeom prst="rect">
            <a:avLst/>
          </a:prstGeom>
          <a:ln w="0">
            <a:solidFill>
              <a:srgbClr val="3465a4"/>
            </a:solidFill>
          </a:ln>
        </p:spPr>
      </p:pic>
      <p:sp>
        <p:nvSpPr>
          <p:cNvPr id="90" name=""/>
          <p:cNvSpPr txBox="1"/>
          <p:nvPr/>
        </p:nvSpPr>
        <p:spPr>
          <a:xfrm>
            <a:off x="180000" y="720000"/>
            <a:ext cx="5373360" cy="4838760"/>
          </a:xfrm>
          <a:prstGeom prst="rect">
            <a:avLst/>
          </a:prstGeom>
          <a:noFill/>
          <a:ln w="0">
            <a:noFill/>
          </a:ln>
        </p:spPr>
        <p:txBody>
          <a:bodyPr lIns="90000" rIns="90000" tIns="45000" bIns="45000" anchor="t">
            <a:noAutofit/>
          </a:bodyPr>
          <a:p>
            <a:pPr>
              <a:lnSpc>
                <a:spcPct val="100000"/>
              </a:lnSpc>
            </a:pPr>
            <a:r>
              <a:rPr b="0" lang="en-IN" sz="1800" spc="-1" strike="noStrike">
                <a:solidFill>
                  <a:srgbClr val="000000"/>
                </a:solidFill>
                <a:latin typeface="Arial Black"/>
              </a:rPr>
              <a:t>Data Visualization:</a:t>
            </a:r>
            <a:endParaRPr b="0" lang="en-IN" sz="18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For visualizing the dataset count plot has been used to find out the count of the values</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 </a:t>
            </a:r>
            <a:r>
              <a:rPr b="0" lang="en-IN" sz="1200" spc="-1" strike="noStrike">
                <a:solidFill>
                  <a:srgbClr val="000000"/>
                </a:solidFill>
                <a:latin typeface="Calibri"/>
              </a:rPr>
              <a:t>Based on the customer response we can identify Amazon was the highly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recommended E Retailer among customers followed by Flipkart</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Female customers are high when compared to male and both of them</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recommended Amazon and Flipkart as their online retailer </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85% of the customers are from age category of 21-30 years, 31-40 years and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41-50 years</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Delhi tops the city list and Bulandshahr is in bottom of city list</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Customers who are shopping online for above 4 years uses amazon and Flipkart</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42% of customer purchases less than 10 times a year</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52% of customer uses smartphone to access the intern et for shopping on-line</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Google chrome was the highly used search engine</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62% of the customers spend more than 11mins to explore the e- retail store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before making a purchase decision</a:t>
            </a:r>
            <a:endParaRPr b="0" lang="en-IN" sz="1200" spc="-1" strike="noStrike">
              <a:solidFill>
                <a:srgbClr val="000000"/>
              </a:solidFill>
              <a:latin typeface="Arial"/>
            </a:endParaRPr>
          </a:p>
          <a:p>
            <a:pPr>
              <a:lnSpc>
                <a:spcPct val="100000"/>
              </a:lnSpc>
            </a:pP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55% customers use credit/debit cards for payment and 63% of customers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abandon frequently without making payment in that 49% customer finds better</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ea typeface="Microsoft YaHei"/>
              </a:rPr>
              <a:t>     </a:t>
            </a:r>
            <a:r>
              <a:rPr b="0" lang="en-IN" sz="1200" spc="-1" strike="noStrike">
                <a:solidFill>
                  <a:srgbClr val="000000"/>
                </a:solidFill>
                <a:latin typeface="Calibri"/>
                <a:ea typeface="Microsoft YaHei"/>
              </a:rPr>
              <a:t>alternative offer </a:t>
            </a:r>
            <a:endParaRPr b="0" lang="en-IN"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efefe"/>
        </a:solidFill>
      </p:bgPr>
    </p:bg>
    <p:spTree>
      <p:nvGrpSpPr>
        <p:cNvPr id="1" name=""/>
        <p:cNvGrpSpPr/>
        <p:nvPr/>
      </p:nvGrpSpPr>
      <p:grpSpPr>
        <a:xfrm>
          <a:off x="0" y="0"/>
          <a:ext cx="0" cy="0"/>
          <a:chOff x="0" y="0"/>
          <a:chExt cx="0" cy="0"/>
        </a:xfrm>
      </p:grpSpPr>
      <p:pic>
        <p:nvPicPr>
          <p:cNvPr id="91" name="" descr=""/>
          <p:cNvPicPr/>
          <p:nvPr/>
        </p:nvPicPr>
        <p:blipFill>
          <a:blip r:embed="rId1"/>
          <a:srcRect l="0" t="0" r="0" b="25681"/>
          <a:stretch/>
        </p:blipFill>
        <p:spPr>
          <a:xfrm>
            <a:off x="-11520" y="0"/>
            <a:ext cx="10091160" cy="539280"/>
          </a:xfrm>
          <a:prstGeom prst="rect">
            <a:avLst/>
          </a:prstGeom>
          <a:ln w="0">
            <a:noFill/>
          </a:ln>
        </p:spPr>
      </p:pic>
      <p:pic>
        <p:nvPicPr>
          <p:cNvPr id="92" name="" descr=""/>
          <p:cNvPicPr/>
          <p:nvPr/>
        </p:nvPicPr>
        <p:blipFill>
          <a:blip r:embed="rId2"/>
          <a:srcRect l="0" t="0" r="0" b="25681"/>
          <a:stretch/>
        </p:blipFill>
        <p:spPr>
          <a:xfrm>
            <a:off x="-11520" y="360"/>
            <a:ext cx="10091160" cy="539280"/>
          </a:xfrm>
          <a:prstGeom prst="rect">
            <a:avLst/>
          </a:prstGeom>
          <a:ln w="0">
            <a:noFill/>
          </a:ln>
        </p:spPr>
      </p:pic>
      <p:pic>
        <p:nvPicPr>
          <p:cNvPr id="93" name="" descr=""/>
          <p:cNvPicPr/>
          <p:nvPr/>
        </p:nvPicPr>
        <p:blipFill>
          <a:blip r:embed="rId3"/>
          <a:srcRect l="0" t="35436" r="11812" b="29105"/>
          <a:stretch/>
        </p:blipFill>
        <p:spPr>
          <a:xfrm>
            <a:off x="8736840" y="360"/>
            <a:ext cx="1342800" cy="539280"/>
          </a:xfrm>
          <a:prstGeom prst="rect">
            <a:avLst/>
          </a:prstGeom>
          <a:ln w="0">
            <a:noFill/>
          </a:ln>
        </p:spPr>
      </p:pic>
      <p:pic>
        <p:nvPicPr>
          <p:cNvPr id="94" name="" descr=""/>
          <p:cNvPicPr/>
          <p:nvPr/>
        </p:nvPicPr>
        <p:blipFill>
          <a:blip r:embed="rId4"/>
          <a:stretch/>
        </p:blipFill>
        <p:spPr>
          <a:xfrm>
            <a:off x="26280" y="2160"/>
            <a:ext cx="693360" cy="569520"/>
          </a:xfrm>
          <a:prstGeom prst="rect">
            <a:avLst/>
          </a:prstGeom>
          <a:ln w="0">
            <a:noFill/>
          </a:ln>
        </p:spPr>
      </p:pic>
      <p:pic>
        <p:nvPicPr>
          <p:cNvPr id="95" name="" descr=""/>
          <p:cNvPicPr/>
          <p:nvPr/>
        </p:nvPicPr>
        <p:blipFill>
          <a:blip r:embed="rId5"/>
          <a:stretch/>
        </p:blipFill>
        <p:spPr>
          <a:xfrm>
            <a:off x="6408000" y="878040"/>
            <a:ext cx="3491640" cy="2181600"/>
          </a:xfrm>
          <a:prstGeom prst="rect">
            <a:avLst/>
          </a:prstGeom>
          <a:ln w="0">
            <a:solidFill>
              <a:srgbClr val="3465a4"/>
            </a:solidFill>
          </a:ln>
        </p:spPr>
      </p:pic>
      <p:pic>
        <p:nvPicPr>
          <p:cNvPr id="96" name="" descr=""/>
          <p:cNvPicPr/>
          <p:nvPr/>
        </p:nvPicPr>
        <p:blipFill>
          <a:blip r:embed="rId6"/>
          <a:stretch/>
        </p:blipFill>
        <p:spPr>
          <a:xfrm>
            <a:off x="2340000" y="3229560"/>
            <a:ext cx="3944880" cy="2170080"/>
          </a:xfrm>
          <a:prstGeom prst="rect">
            <a:avLst/>
          </a:prstGeom>
          <a:ln w="0">
            <a:solidFill>
              <a:srgbClr val="3465a4"/>
            </a:solidFill>
          </a:ln>
        </p:spPr>
      </p:pic>
      <p:pic>
        <p:nvPicPr>
          <p:cNvPr id="97" name="" descr=""/>
          <p:cNvPicPr/>
          <p:nvPr/>
        </p:nvPicPr>
        <p:blipFill>
          <a:blip r:embed="rId7"/>
          <a:stretch/>
        </p:blipFill>
        <p:spPr>
          <a:xfrm>
            <a:off x="6480000" y="3240000"/>
            <a:ext cx="3419640" cy="2159640"/>
          </a:xfrm>
          <a:prstGeom prst="rect">
            <a:avLst/>
          </a:prstGeom>
          <a:ln w="0">
            <a:solidFill>
              <a:srgbClr val="3465a4"/>
            </a:solidFill>
          </a:ln>
        </p:spPr>
      </p:pic>
      <p:sp>
        <p:nvSpPr>
          <p:cNvPr id="98" name=""/>
          <p:cNvSpPr/>
          <p:nvPr/>
        </p:nvSpPr>
        <p:spPr>
          <a:xfrm>
            <a:off x="0" y="1775160"/>
            <a:ext cx="2447640" cy="376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1800" spc="-1" strike="noStrike">
                <a:solidFill>
                  <a:srgbClr val="000000"/>
                </a:solidFill>
                <a:latin typeface="Arial Black"/>
              </a:rPr>
              <a:t>Data Visualization Steps</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200" spc="-1" strike="noStrike">
                <a:solidFill>
                  <a:srgbClr val="000000"/>
                </a:solidFill>
                <a:latin typeface="Calibri"/>
              </a:rPr>
              <a:t>Following chart shows the graphical</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Visualization of the columns </a:t>
            </a:r>
            <a:endParaRPr b="0" lang="en-IN" sz="1200" spc="-1" strike="noStrike">
              <a:solidFill>
                <a:srgbClr val="000000"/>
              </a:solidFill>
              <a:latin typeface="Arial"/>
            </a:endParaRPr>
          </a:p>
          <a:p>
            <a:pPr>
              <a:lnSpc>
                <a:spcPct val="100000"/>
              </a:lnSpc>
            </a:pPr>
            <a:r>
              <a:rPr b="0" lang="en-IN" sz="1200" spc="-1" strike="noStrike">
                <a:solidFill>
                  <a:srgbClr val="000000"/>
                </a:solidFill>
                <a:latin typeface="Calibri"/>
              </a:rPr>
              <a:t>With count plot </a:t>
            </a:r>
            <a:endParaRPr b="0" lang="en-IN" sz="12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IN" sz="1800" spc="-1" strike="noStrike">
                <a:solidFill>
                  <a:srgbClr val="000000"/>
                </a:solidFill>
                <a:latin typeface="Arial Black"/>
              </a:rPr>
              <a:t> </a:t>
            </a:r>
            <a:endParaRPr b="0" lang="en-IN" sz="1800" spc="-1" strike="noStrike">
              <a:solidFill>
                <a:srgbClr val="000000"/>
              </a:solidFill>
              <a:latin typeface="Arial"/>
            </a:endParaRPr>
          </a:p>
        </p:txBody>
      </p:sp>
      <p:pic>
        <p:nvPicPr>
          <p:cNvPr id="99" name="" descr=""/>
          <p:cNvPicPr/>
          <p:nvPr/>
        </p:nvPicPr>
        <p:blipFill>
          <a:blip r:embed="rId8"/>
          <a:srcRect l="2803" t="0" r="0" b="0"/>
          <a:stretch/>
        </p:blipFill>
        <p:spPr>
          <a:xfrm>
            <a:off x="2340000" y="878040"/>
            <a:ext cx="3959640" cy="2102400"/>
          </a:xfrm>
          <a:prstGeom prst="rect">
            <a:avLst/>
          </a:prstGeom>
          <a:ln w="0">
            <a:solidFill>
              <a:srgbClr val="3465a4"/>
            </a:solid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361</TotalTime>
  <Application>XinOffice/7.4.2.3$Windows_X86_64 LibreOffice_project/382eef1f22670f7f4118c8c2dd222ec7ad009daf</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2023-01-29T15:40:44Z</dcterms:created>
  <dc:creator/>
  <dc:description/>
  <dc:language>en-IN</dc:language>
  <cp:lastModifiedBy/>
  <dcterms:modified xsi:type="dcterms:W3CDTF">2023-01-29T21:51:48Z</dcterms:modified>
  <cp:revision>52</cp:revision>
  <dc:subject/>
  <dc:title/>
</cp:coreProperties>
</file>

<file path=docProps/custom.xml><?xml version="1.0" encoding="utf-8"?>
<Properties xmlns="http://schemas.openxmlformats.org/officeDocument/2006/custom-properties" xmlns:vt="http://schemas.openxmlformats.org/officeDocument/2006/docPropsVTypes"/>
</file>